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334" r:id="rId3"/>
    <p:sldId id="333" r:id="rId4"/>
    <p:sldId id="336" r:id="rId5"/>
    <p:sldId id="337" r:id="rId6"/>
    <p:sldId id="338" r:id="rId7"/>
    <p:sldId id="287" r:id="rId8"/>
    <p:sldId id="342" r:id="rId9"/>
    <p:sldId id="288" r:id="rId10"/>
    <p:sldId id="344" r:id="rId11"/>
    <p:sldId id="345" r:id="rId12"/>
    <p:sldId id="343" r:id="rId13"/>
    <p:sldId id="339" r:id="rId14"/>
    <p:sldId id="340" r:id="rId15"/>
    <p:sldId id="293" r:id="rId16"/>
    <p:sldId id="291" r:id="rId17"/>
    <p:sldId id="328" r:id="rId18"/>
    <p:sldId id="295" r:id="rId19"/>
    <p:sldId id="341" r:id="rId20"/>
    <p:sldId id="297" r:id="rId21"/>
    <p:sldId id="298" r:id="rId22"/>
    <p:sldId id="299" r:id="rId23"/>
    <p:sldId id="301" r:id="rId24"/>
    <p:sldId id="303" r:id="rId25"/>
    <p:sldId id="304" r:id="rId26"/>
    <p:sldId id="329" r:id="rId27"/>
    <p:sldId id="307" r:id="rId28"/>
    <p:sldId id="308" r:id="rId29"/>
    <p:sldId id="310" r:id="rId30"/>
    <p:sldId id="330" r:id="rId31"/>
    <p:sldId id="331" r:id="rId32"/>
    <p:sldId id="335" r:id="rId33"/>
    <p:sldId id="315" r:id="rId34"/>
    <p:sldId id="346" r:id="rId35"/>
    <p:sldId id="332" r:id="rId36"/>
    <p:sldId id="317" r:id="rId37"/>
    <p:sldId id="348" r:id="rId38"/>
    <p:sldId id="355" r:id="rId39"/>
    <p:sldId id="354" r:id="rId40"/>
    <p:sldId id="353" r:id="rId41"/>
    <p:sldId id="350" r:id="rId42"/>
    <p:sldId id="352" r:id="rId43"/>
    <p:sldId id="349" r:id="rId44"/>
    <p:sldId id="321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1" autoAdjust="0"/>
    <p:restoredTop sz="87097" autoAdjust="0"/>
  </p:normalViewPr>
  <p:slideViewPr>
    <p:cSldViewPr snapToGrid="0">
      <p:cViewPr>
        <p:scale>
          <a:sx n="75" d="100"/>
          <a:sy n="75" d="100"/>
        </p:scale>
        <p:origin x="474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B79C9-06CB-4BC7-82C4-E2089DA769CD}" type="datetimeFigureOut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9DA15-6238-419B-8D91-94E1D075CE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565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5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</a:t>
            </a:r>
            <a:r>
              <a:rPr lang="en-US" baseline="0" dirty="0" smtClean="0"/>
              <a:t> clearer pathways using pg-Causality, than baselines.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79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13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7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LAST</a:t>
            </a:r>
            <a:r>
              <a:rPr lang="en-US" altLang="zh-CN" baseline="0" dirty="0" smtClean="0"/>
              <a:t> FIGURE is from </a:t>
            </a:r>
            <a:r>
              <a:rPr lang="en-US" altLang="zh-CN" baseline="0" dirty="0" err="1" smtClean="0"/>
              <a:t>wikipedia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507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First</a:t>
            </a:r>
            <a:r>
              <a:rPr lang="en-US" altLang="zh-CN" sz="2000" dirty="0" smtClean="0"/>
              <a:t>, not all air pollution data are useful for causality analysis.</a:t>
            </a:r>
          </a:p>
          <a:p>
            <a:pPr lvl="1"/>
            <a:r>
              <a:rPr lang="en-US" altLang="zh-CN" sz="1600" dirty="0" smtClean="0"/>
              <a:t>Uninteresting fluctuations and noisy variations</a:t>
            </a:r>
            <a:endParaRPr lang="en-US" altLang="zh-CN" sz="1700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Second</a:t>
            </a:r>
            <a:r>
              <a:rPr lang="en-US" altLang="zh-CN" sz="2000" dirty="0" smtClean="0"/>
              <a:t>, large amounts of data</a:t>
            </a:r>
          </a:p>
          <a:p>
            <a:pPr lvl="1"/>
            <a:r>
              <a:rPr lang="en-US" altLang="zh-CN" sz="1600" dirty="0" smtClean="0"/>
              <a:t>Hundreds of monitoring stations</a:t>
            </a:r>
          </a:p>
          <a:p>
            <a:pPr lvl="1"/>
            <a:r>
              <a:rPr lang="en-US" altLang="zh-CN" sz="1600" dirty="0" smtClean="0"/>
              <a:t>Discovering causal relationships from millions of records is challenging. </a:t>
            </a:r>
            <a:endParaRPr lang="en-US" altLang="zh-CN" sz="1700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Third</a:t>
            </a:r>
            <a:r>
              <a:rPr lang="en-US" altLang="zh-CN" sz="2000" dirty="0" smtClean="0"/>
              <a:t>, air pollution causal pathways are complex in nature.</a:t>
            </a:r>
          </a:p>
          <a:p>
            <a:pPr lvl="1"/>
            <a:r>
              <a:rPr lang="en-US" altLang="zh-CN" sz="1600" dirty="0" smtClean="0"/>
              <a:t>The air polluting process typically involves multiple types of pollutants that are mutually interacting, and is subject to local reactions, ST propagations and confounding factors, such as wind and humidity.</a:t>
            </a:r>
            <a:endParaRPr lang="en-US" altLang="zh-CN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42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04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 candidate cities if the similarity of FEPs given</a:t>
            </a:r>
            <a:r>
              <a:rPr lang="en-US" baseline="0" dirty="0" smtClean="0"/>
              <a:t> a threshold. </a:t>
            </a:r>
          </a:p>
          <a:p>
            <a:r>
              <a:rPr lang="en-US" baseline="0" dirty="0" smtClean="0"/>
              <a:t>Candidate cities show different geographical distributions according to four cities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151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CLL: conditional log likelihood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11ADA-B136-49A0-B3D3-D924D8178D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62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Pollutant type m</a:t>
            </a:r>
            <a:r>
              <a:rPr lang="en-US" baseline="0" dirty="0" smtClean="0"/>
              <a:t> = 1~6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754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04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C2165-7104-4C4C-9D09-5E5DF5CA1A37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4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A591-F808-430B-91DA-1B4BC1A84F50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8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6935-03B2-4B0C-BDA6-CF27A33EDDE9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37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B2A2-347F-4EBD-BCE2-49C06D846716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3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B4E-43FA-4B9B-AE5B-8B1F06DADA5A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0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76EC0-5669-4AF8-9D40-C223FA17822E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6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3CCF-8DEF-45D1-AD3B-2057DA3B8F55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05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C454-B140-4FD4-80CE-D57CB6A4E570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028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440C-38E8-461E-950F-444851E0F36A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9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EE82-58D0-4125-A1C9-6B4A1CDC4633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88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2CEB-17A1-4C6F-B1CA-1FFF393D193B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2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B6BD6-2D83-4A3F-9952-8EE0EF5BE038}" type="datetime1">
              <a:rPr lang="zh-CN" altLang="en-US" smtClean="0"/>
              <a:pPr/>
              <a:t>2017/11/5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7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31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17" Type="http://schemas.openxmlformats.org/officeDocument/2006/relationships/image" Target="../media/image35.emf"/><Relationship Id="rId2" Type="http://schemas.openxmlformats.org/officeDocument/2006/relationships/image" Target="../media/image20.emf"/><Relationship Id="rId1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5" Type="http://schemas.openxmlformats.org/officeDocument/2006/relationships/image" Target="../media/image3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Relationship Id="rId1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jpeg"/><Relationship Id="rId4" Type="http://schemas.openxmlformats.org/officeDocument/2006/relationships/hyperlink" Target="//upload.wikimedia.org/wikipedia/commons/a/a1/Edinburgh_air_quality_measurement_station_dsc06786.jp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p-Causality: Identifying the spatiotemporal causal pathway for air pollutants with urban big data</a:t>
            </a:r>
            <a:endParaRPr lang="zh-CN" alt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1CADE4"/>
              </a:buClr>
              <a:buSzPct val="100000"/>
            </a:pPr>
            <a:endParaRPr lang="en-US" altLang="zh-CN" sz="2000" dirty="0"/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1CADE4"/>
              </a:buClr>
              <a:buSzPct val="100000"/>
            </a:pPr>
            <a:endParaRPr lang="en-US" altLang="zh-CN" sz="2000" cap="all" spc="200" dirty="0">
              <a:solidFill>
                <a:srgbClr val="344068"/>
              </a:solidFill>
              <a:latin typeface="Calibri Light" panose="020F03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7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Not all air pollution data are useful for causality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care about increasing and decreasing trends/patterns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05" y="2638887"/>
            <a:ext cx="6963654" cy="3538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Large amounts of time series data in the ST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 pollutants, 5 weather factors</a:t>
            </a:r>
          </a:p>
          <a:p>
            <a:pPr lvl="1"/>
            <a:r>
              <a:rPr lang="en-US" dirty="0" smtClean="0"/>
              <a:t>PM2.5, PM10, NO2, CO, O3, SO2</a:t>
            </a:r>
          </a:p>
          <a:p>
            <a:pPr lvl="1"/>
            <a:r>
              <a:rPr lang="en-US" dirty="0" smtClean="0">
                <a:latin typeface="NimbusSanL-Regu"/>
              </a:rPr>
              <a:t>temperature (T), pressure (P), humidity (U), wind speed (WS), and, wind direction (WD)</a:t>
            </a:r>
            <a:endParaRPr lang="en-US" dirty="0" smtClean="0"/>
          </a:p>
          <a:p>
            <a:r>
              <a:rPr lang="en-US" dirty="0" smtClean="0"/>
              <a:t>128 cities, 982 air pollution monitoring stations , 3 metropolitan regions of China.</a:t>
            </a:r>
          </a:p>
          <a:p>
            <a:pPr lvl="1"/>
            <a:r>
              <a:rPr lang="en-US" dirty="0" smtClean="0"/>
              <a:t>North China, Yangtze River Delta (YRD), Pearl River Delta (PRD)</a:t>
            </a:r>
          </a:p>
          <a:p>
            <a:r>
              <a:rPr lang="en-US" dirty="0" smtClean="0"/>
              <a:t>4 seasons</a:t>
            </a:r>
          </a:p>
          <a:p>
            <a:pPr lvl="1"/>
            <a:r>
              <a:rPr lang="en-US" dirty="0" smtClean="0"/>
              <a:t>Jan-Mar (Spring), Aril-Jun (Summer), Jul-Sep (Autumn), Oct-Dec (Winter)</a:t>
            </a:r>
          </a:p>
          <a:p>
            <a:r>
              <a:rPr lang="en-US" dirty="0" smtClean="0"/>
              <a:t>Around 3.5 years’ data</a:t>
            </a:r>
          </a:p>
          <a:p>
            <a:pPr lvl="1"/>
            <a:r>
              <a:rPr lang="en-US" dirty="0" smtClean="0"/>
              <a:t>06/01/2013 - 12/31/2016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Air pollution causal pathways are complex in 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28650" y="2627373"/>
            <a:ext cx="7886700" cy="33220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7321" y="2148904"/>
            <a:ext cx="7591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Geo-space, multiple pollutants, different weather conditions.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 </a:t>
            </a:r>
            <a:r>
              <a:rPr lang="en-US" altLang="zh-CN" dirty="0"/>
              <a:t>propose p-Causality: a </a:t>
            </a:r>
            <a:r>
              <a:rPr lang="en-US" altLang="zh-CN" dirty="0" smtClean="0"/>
              <a:t>pattern-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aided causality analysis approach.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4489"/>
            <a:ext cx="7886700" cy="4351338"/>
          </a:xfrm>
        </p:spPr>
        <p:txBody>
          <a:bodyPr/>
          <a:lstStyle/>
          <a:p>
            <a:r>
              <a:rPr lang="en-US" altLang="zh-CN" dirty="0" smtClean="0"/>
              <a:t>Combining </a:t>
            </a:r>
            <a:r>
              <a:rPr lang="en-US" altLang="zh-CN" dirty="0"/>
              <a:t>the strengths of pattern mining and </a:t>
            </a:r>
            <a:r>
              <a:rPr lang="en-US" altLang="zh-CN" dirty="0" smtClean="0"/>
              <a:t>statistical modeling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72" y="2645151"/>
            <a:ext cx="1800000" cy="1563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" y="3102758"/>
            <a:ext cx="821827" cy="7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927" y="2014393"/>
            <a:ext cx="1260000" cy="411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092" y="2098632"/>
            <a:ext cx="360000" cy="2432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927" y="1990720"/>
            <a:ext cx="1260000" cy="4590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88" y="2097359"/>
            <a:ext cx="360000" cy="24326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073596" y="1959284"/>
            <a:ext cx="2635496" cy="584383"/>
            <a:chOff x="5073596" y="1959284"/>
            <a:chExt cx="2635496" cy="58438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073596" y="1980023"/>
              <a:ext cx="1260000" cy="46607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1391" y="1959284"/>
              <a:ext cx="1417701" cy="584383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3596" y="2532769"/>
            <a:ext cx="5040000" cy="24019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450" y="3090722"/>
            <a:ext cx="1620000" cy="12860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00" y="4320762"/>
            <a:ext cx="9000000" cy="25668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5350" y="4698490"/>
            <a:ext cx="540000" cy="2784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5896" y="5003989"/>
            <a:ext cx="1540028" cy="18836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0138" y="5027125"/>
            <a:ext cx="2784412" cy="18876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75" y="4369962"/>
            <a:ext cx="6544598" cy="12462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773" y="5086195"/>
            <a:ext cx="4320000" cy="18422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V="1">
            <a:off x="4487773" y="6205535"/>
            <a:ext cx="234899" cy="6032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358323" y="3975452"/>
            <a:ext cx="1600377" cy="23930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737400" y="3525583"/>
            <a:ext cx="1704913" cy="28853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2511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Combine pattern mining with Bayesian learning</a:t>
            </a:r>
            <a:endParaRPr lang="en-US" altLang="zh-CN" dirty="0" smtClean="0">
              <a:latin typeface="Cambria Math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525" y="3043076"/>
            <a:ext cx="6196950" cy="2539688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1038645" y="3043078"/>
            <a:ext cx="3045676" cy="2900523"/>
          </a:xfrm>
          <a:prstGeom prst="donut">
            <a:avLst>
              <a:gd name="adj" fmla="val 1208"/>
            </a:avLst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Pattern mining module - Frequent evolving patterns </a:t>
            </a:r>
            <a:r>
              <a:rPr lang="en-US" altLang="zh-CN" dirty="0" smtClean="0"/>
              <a:t>(FEPs) as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frequent </a:t>
            </a:r>
            <a:r>
              <a:rPr lang="en-US" altLang="zh-CN" dirty="0" smtClean="0"/>
              <a:t>evolving </a:t>
            </a:r>
            <a:r>
              <a:rPr lang="en-US" altLang="zh-CN" dirty="0"/>
              <a:t>patterns could:</a:t>
            </a:r>
          </a:p>
          <a:p>
            <a:pPr lvl="1"/>
            <a:r>
              <a:rPr lang="en-US" altLang="zh-CN" dirty="0"/>
              <a:t>Eliminate many small fluctuations and long-term whole-area low pollution periods.</a:t>
            </a:r>
          </a:p>
          <a:p>
            <a:pPr lvl="1"/>
            <a:r>
              <a:rPr lang="en-US" altLang="zh-CN" dirty="0"/>
              <a:t>Capture the frequently occurring changes, to be considered as “events” in a causal system</a:t>
            </a:r>
            <a:r>
              <a:rPr lang="en-US" altLang="zh-CN" dirty="0" smtClean="0"/>
              <a:t>.</a:t>
            </a:r>
          </a:p>
          <a:p>
            <a:r>
              <a:rPr lang="en-US" sz="1800" dirty="0"/>
              <a:t> </a:t>
            </a:r>
            <a:r>
              <a:rPr lang="en-US" dirty="0" smtClean="0"/>
              <a:t>Take the PM2.5 in North China as an example: </a:t>
            </a:r>
          </a:p>
          <a:p>
            <a:pPr lvl="1"/>
            <a:r>
              <a:rPr lang="en-US" dirty="0" smtClean="0"/>
              <a:t>26 continuous evolving patterns in total </a:t>
            </a:r>
            <a:endParaRPr lang="en-US" dirty="0"/>
          </a:p>
          <a:p>
            <a:pPr lvl="1"/>
            <a:r>
              <a:rPr lang="en-US" dirty="0" smtClean="0"/>
              <a:t>#Total records: 17308# pattern matching records: 6598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93" y="4670791"/>
            <a:ext cx="5776617" cy="18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ular Callout 8"/>
          <p:cNvSpPr/>
          <p:nvPr/>
        </p:nvSpPr>
        <p:spPr>
          <a:xfrm>
            <a:off x="6418216" y="5211758"/>
            <a:ext cx="2534197" cy="1509719"/>
          </a:xfrm>
          <a:prstGeom prst="wedgeRectCallout">
            <a:avLst>
              <a:gd name="adj1" fmla="val -128551"/>
              <a:gd name="adj2" fmla="val -556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Continuous evolving patterns can be mined by extending the </a:t>
            </a:r>
            <a:r>
              <a:rPr lang="en-US" sz="1400" dirty="0" err="1">
                <a:solidFill>
                  <a:schemeClr val="tx1"/>
                </a:solidFill>
              </a:rPr>
              <a:t>PrefixSpan</a:t>
            </a:r>
            <a:r>
              <a:rPr lang="en-US" sz="1400" dirty="0">
                <a:solidFill>
                  <a:schemeClr val="tx1"/>
                </a:solidFill>
              </a:rPr>
              <a:t> algorithm. Question: the raw pollutants data are continuous values, how to convert the time series into a symbolic sequence?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1486" y="3213463"/>
            <a:ext cx="6649616" cy="16426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Pattern mining module - Frequent evolving patterns </a:t>
            </a:r>
            <a:r>
              <a:rPr lang="en-US" altLang="zh-CN" dirty="0"/>
              <a:t>(FEPs) as </a:t>
            </a:r>
            <a:r>
              <a:rPr lang="en-US" altLang="zh-CN" dirty="0" smtClean="0"/>
              <a:t>events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2" y="1825625"/>
            <a:ext cx="7806223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Methodology: find the frequent evolving patterns (FEP) for each air pollutant to understand its evolving behavior.</a:t>
            </a:r>
          </a:p>
          <a:p>
            <a:pPr lvl="1"/>
            <a:r>
              <a:rPr lang="en-US" altLang="zh-CN" dirty="0" smtClean="0"/>
              <a:t>Classic definition </a:t>
            </a:r>
            <a:r>
              <a:rPr lang="en-US" altLang="zh-CN" dirty="0"/>
              <a:t>of FEP : </a:t>
            </a:r>
            <a:r>
              <a:rPr lang="en-US" altLang="zh-CN" dirty="0" smtClean="0"/>
              <a:t>a subsequence that matches at least n sequences (n is the support threshold).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b="1" dirty="0" smtClean="0"/>
              <a:t>Sequence Database: </a:t>
            </a:r>
            <a:endParaRPr lang="en-US" b="1" dirty="0"/>
          </a:p>
          <a:p>
            <a:pPr lvl="1"/>
            <a:r>
              <a:rPr lang="en-US" dirty="0" smtClean="0"/>
              <a:t>C-&gt;A-&gt;B-&gt;B</a:t>
            </a:r>
            <a:endParaRPr lang="en-US" dirty="0"/>
          </a:p>
          <a:p>
            <a:pPr lvl="1"/>
            <a:r>
              <a:rPr lang="en-US" dirty="0" smtClean="0"/>
              <a:t>A-&gt;C-&gt;B-&gt;A</a:t>
            </a:r>
            <a:endParaRPr lang="en-US" dirty="0"/>
          </a:p>
          <a:p>
            <a:pPr lvl="1"/>
            <a:r>
              <a:rPr lang="en-US" dirty="0" smtClean="0"/>
              <a:t>B-&gt;A-&gt;B</a:t>
            </a:r>
            <a:endParaRPr lang="en-US" dirty="0"/>
          </a:p>
          <a:p>
            <a:pPr lvl="1"/>
            <a:r>
              <a:rPr lang="en-US" dirty="0" smtClean="0"/>
              <a:t>B-&gt;B-&gt;C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For </a:t>
            </a:r>
            <a:r>
              <a:rPr lang="en-US" dirty="0" smtClean="0">
                <a:solidFill>
                  <a:srgbClr val="FF0000"/>
                </a:solidFill>
              </a:rPr>
              <a:t>continuous evolving pattern, an 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altLang="zh-CN" dirty="0" smtClean="0">
                <a:solidFill>
                  <a:srgbClr val="FF0000"/>
                </a:solidFill>
              </a:rPr>
              <a:t>xtension of the sequential pattern that requires: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The items should be consecutive in the sequence 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Any consecutive items should be different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07725" y="3307833"/>
            <a:ext cx="2908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Sequential Pattern </a:t>
            </a:r>
            <a:r>
              <a:rPr lang="en-US" dirty="0"/>
              <a:t>(n=3)</a:t>
            </a:r>
            <a:r>
              <a:rPr lang="en-US" b="1" dirty="0"/>
              <a:t>:</a:t>
            </a:r>
          </a:p>
          <a:p>
            <a:r>
              <a:rPr lang="en-US" dirty="0"/>
              <a:t>A-&gt;B</a:t>
            </a:r>
          </a:p>
          <a:p>
            <a:r>
              <a:rPr lang="en-US" dirty="0"/>
              <a:t>B-&gt;B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7727" y="4199151"/>
            <a:ext cx="400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en-US" b="1" dirty="0">
                <a:solidFill>
                  <a:srgbClr val="FF0000"/>
                </a:solidFill>
              </a:rPr>
              <a:t>ontinuous evolving pattern </a:t>
            </a:r>
            <a:r>
              <a:rPr lang="en-US" dirty="0">
                <a:solidFill>
                  <a:srgbClr val="FF0000"/>
                </a:solidFill>
              </a:rPr>
              <a:t>(n=3)</a:t>
            </a:r>
            <a:r>
              <a:rPr lang="en-US" b="1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A-&gt;B</a:t>
            </a:r>
          </a:p>
        </p:txBody>
      </p:sp>
    </p:spTree>
    <p:extLst>
      <p:ext uri="{BB962C8B-B14F-4D97-AF65-F5344CB8AC3E}">
        <p14:creationId xmlns:p14="http://schemas.microsoft.com/office/powerpoint/2010/main" val="314600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Pattern mining module - Frequent evolving patterns (FEPs) as </a:t>
            </a:r>
            <a:r>
              <a:rPr lang="en-US" altLang="zh-CN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Convert the time series of each pollutant into a symbolic sequence based on Symbolic Aggregate </a:t>
            </a:r>
            <a:r>
              <a:rPr lang="en-US" altLang="zh-CN" sz="1800" dirty="0" err="1"/>
              <a:t>approXimation</a:t>
            </a:r>
            <a:r>
              <a:rPr lang="en-US" altLang="zh-CN" sz="1800" dirty="0"/>
              <a:t> (SAX)</a:t>
            </a:r>
          </a:p>
          <a:p>
            <a:pPr lvl="1"/>
            <a:r>
              <a:rPr lang="en-US" sz="1600" dirty="0"/>
              <a:t>Symbolic Aggregate </a:t>
            </a:r>
            <a:r>
              <a:rPr lang="en-US" sz="1600" dirty="0" err="1"/>
              <a:t>approXimation</a:t>
            </a:r>
            <a:r>
              <a:rPr lang="en-US" sz="1600" dirty="0"/>
              <a:t> (SAX) is designed for representing a continuous time series as a symbolic sequence.</a:t>
            </a:r>
          </a:p>
          <a:p>
            <a:pPr lvl="1"/>
            <a:r>
              <a:rPr lang="en-US" sz="1600" dirty="0"/>
              <a:t>Key idea: the value of the condition follows a Gaussian distribution, given a vocabulary size N, it chops the interval into N qui-probability bins.</a:t>
            </a:r>
          </a:p>
          <a:p>
            <a:pPr lvl="1"/>
            <a:r>
              <a:rPr lang="en-US" sz="1600" dirty="0"/>
              <a:t>An example of SAX: (ECDECDDCBBCCBCEEBEDB)</a:t>
            </a:r>
          </a:p>
          <a:p>
            <a:pPr lvl="1"/>
            <a:r>
              <a:rPr lang="en-US" sz="1600" dirty="0"/>
              <a:t>Air pollutants time series (e.g. PM2.5 in North China, long tail distribution)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altLang="zh-CN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628" y="4182079"/>
            <a:ext cx="2853712" cy="253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8143" y="4632325"/>
            <a:ext cx="461665" cy="20029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F   E   D  C    B   A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5"/>
          <a:stretch/>
        </p:blipFill>
        <p:spPr bwMode="auto">
          <a:xfrm>
            <a:off x="4481606" y="4564225"/>
            <a:ext cx="3751742" cy="1792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075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Pattern mining module - ST candidate cities </a:t>
            </a:r>
            <a:r>
              <a:rPr lang="en-US" altLang="zh-CN" dirty="0" smtClean="0"/>
              <a:t>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884" y="3300465"/>
            <a:ext cx="6382232" cy="296619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2511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Complexity reduction. E.g</a:t>
            </a:r>
            <a:r>
              <a:rPr lang="en-US" dirty="0"/>
              <a:t>. B</a:t>
            </a:r>
            <a:r>
              <a:rPr lang="en-US" altLang="zh-CN" dirty="0"/>
              <a:t>eijing PM2.5, different geographical distributions for candidate cities</a:t>
            </a:r>
            <a:endParaRPr lang="en-US" dirty="0"/>
          </a:p>
          <a:p>
            <a:r>
              <a:rPr lang="en-US" altLang="zh-CN" dirty="0" smtClean="0">
                <a:latin typeface="Cambria Math" panose="02040503050406030204" pitchFamily="18" charset="0"/>
              </a:rPr>
              <a:t>Four seasons: </a:t>
            </a:r>
            <a:r>
              <a:rPr lang="en-US" dirty="0" smtClean="0"/>
              <a:t>target </a:t>
            </a:r>
            <a:r>
              <a:rPr lang="en-US" dirty="0"/>
              <a:t>city </a:t>
            </a:r>
            <a:r>
              <a:rPr lang="en-US" dirty="0" smtClean="0"/>
              <a:t>(star), candidate cities (circle).</a:t>
            </a:r>
            <a:endParaRPr lang="en-US" dirty="0"/>
          </a:p>
          <a:p>
            <a:pPr lvl="2"/>
            <a:endParaRPr lang="en-US" altLang="zh-CN" dirty="0" smtClean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6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2511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Combine pattern mining with Bayesian learning</a:t>
            </a:r>
            <a:endParaRPr lang="en-US" altLang="zh-CN" dirty="0" smtClean="0">
              <a:latin typeface="Cambria Math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525" y="3043076"/>
            <a:ext cx="6196950" cy="2539688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4818165" y="2862660"/>
            <a:ext cx="3045676" cy="2900523"/>
          </a:xfrm>
          <a:prstGeom prst="donut">
            <a:avLst>
              <a:gd name="adj" fmla="val 1208"/>
            </a:avLst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Motivation &amp; </a:t>
            </a:r>
            <a:r>
              <a:rPr lang="en-US" altLang="zh-CN" dirty="0" smtClean="0"/>
              <a:t>challenges</a:t>
            </a:r>
            <a:endParaRPr lang="en-US" altLang="zh-CN" dirty="0"/>
          </a:p>
          <a:p>
            <a:r>
              <a:rPr lang="en-US" altLang="zh-CN" dirty="0" smtClean="0"/>
              <a:t>Framework</a:t>
            </a:r>
          </a:p>
          <a:p>
            <a:pPr lvl="1"/>
            <a:r>
              <a:rPr lang="en-US" altLang="zh-CN" dirty="0" smtClean="0"/>
              <a:t>Pattern mining </a:t>
            </a:r>
            <a:r>
              <a:rPr lang="en-US" altLang="zh-CN" u="sng" dirty="0" smtClean="0"/>
              <a:t>module</a:t>
            </a:r>
          </a:p>
          <a:p>
            <a:pPr lvl="1"/>
            <a:r>
              <a:rPr lang="en-US" altLang="zh-CN" dirty="0" smtClean="0"/>
              <a:t>Bayesian learning </a:t>
            </a:r>
            <a:r>
              <a:rPr lang="en-US" altLang="zh-CN" u="sng" dirty="0"/>
              <a:t>module</a:t>
            </a:r>
          </a:p>
          <a:p>
            <a:r>
              <a:rPr lang="en-US" altLang="zh-CN" dirty="0" smtClean="0"/>
              <a:t>Verification</a:t>
            </a:r>
            <a:endParaRPr lang="en-US" altLang="zh-CN" dirty="0"/>
          </a:p>
          <a:p>
            <a:r>
              <a:rPr lang="en-US" altLang="zh-CN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1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Causal pathway representation module –</a:t>
            </a:r>
            <a:br>
              <a:rPr lang="en-US" altLang="zh-CN" dirty="0"/>
            </a:br>
            <a:r>
              <a:rPr lang="en-US" altLang="zh-CN" dirty="0"/>
              <a:t>GBN-based causality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47851"/>
                <a:ext cx="78867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Definition of Gaussian Bayesian Network (GBN)</a:t>
                </a:r>
              </a:p>
              <a:p>
                <a:pPr lvl="1"/>
                <a:r>
                  <a:rPr lang="en-US" dirty="0"/>
                  <a:t>All variables are Gaussian and their dependencies are linear Gaussian, which provides a simple way that captures many dependencies among multiple continuous variables.</a:t>
                </a:r>
              </a:p>
              <a:p>
                <a:pPr lvl="1"/>
                <a:r>
                  <a:rPr lang="en-US" dirty="0"/>
                  <a:t>E.g. 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 be a linear Gaussian of its parents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the dependency can be represented as:</a:t>
                </a:r>
              </a:p>
              <a:p>
                <a:pPr lvl="1" algn="ctr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         </a:t>
                </a:r>
                <a:r>
                  <a:rPr lang="en-US" dirty="0"/>
                  <a:t> (1)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corresponding linear regression coefficients matrix for the regression function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</m:oMath>
                </a14:m>
                <a:r>
                  <a:rPr lang="en-US" dirty="0"/>
                  <a:t> is the covariance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conditioned 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denoting the  covar­ian­ce operator. </a:t>
                </a:r>
              </a:p>
              <a:p>
                <a:r>
                  <a:rPr lang="en-US" sz="2200" dirty="0"/>
                  <a:t>Two reasons we use GBN-based model to represent the causality among air pollutants</a:t>
                </a:r>
              </a:p>
              <a:p>
                <a:pPr lvl="1"/>
                <a:r>
                  <a:rPr lang="en-US" dirty="0"/>
                  <a:t>Drill down to the fine-grained knowledge extracted from continuous values</a:t>
                </a:r>
              </a:p>
              <a:p>
                <a:pPr lvl="1"/>
                <a:r>
                  <a:rPr lang="en-US" dirty="0"/>
                  <a:t>The characteristics of urban data fits this model (observation)</a:t>
                </a:r>
              </a:p>
              <a:p>
                <a:pPr lvl="2"/>
                <a:r>
                  <a:rPr lang="en-US" dirty="0"/>
                  <a:t>1-hour difference, all Gaussian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(by </a:t>
                </a:r>
                <a:r>
                  <a:rPr lang="en-US" b="1" dirty="0" err="1"/>
                  <a:t>D’Agostino’s</a:t>
                </a:r>
                <a:r>
                  <a:rPr lang="en-US" b="1" dirty="0"/>
                  <a:t> </a:t>
                </a:r>
                <a:r>
                  <a:rPr lang="en-US" b="1" i="1" dirty="0"/>
                  <a:t>K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 test)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47851"/>
                <a:ext cx="7886700" cy="4351338"/>
              </a:xfrm>
              <a:blipFill rotWithShape="0">
                <a:blip r:embed="rId2"/>
                <a:stretch>
                  <a:fillRect l="-696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1606" y="2594611"/>
            <a:ext cx="1596938" cy="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Causal pathway representation module –</a:t>
            </a:r>
            <a:br>
              <a:rPr lang="en-US" altLang="zh-CN" dirty="0"/>
            </a:br>
            <a:r>
              <a:rPr lang="en-US" altLang="zh-CN" dirty="0"/>
              <a:t>GBN-based causality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484" y="2375472"/>
            <a:ext cx="8549035" cy="36983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614202" y="1913209"/>
            <a:ext cx="0" cy="4653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4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Causal pathway representation module –</a:t>
            </a:r>
            <a:br>
              <a:rPr lang="en-US" altLang="zh-CN" dirty="0" smtClean="0"/>
            </a:br>
            <a:r>
              <a:rPr lang="en-US" altLang="zh-CN" dirty="0" smtClean="0"/>
              <a:t>GBN-based causality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7551" y="1901825"/>
                <a:ext cx="7912101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A GBN-based causality model</a:t>
                </a:r>
              </a:p>
              <a:p>
                <a:pPr lvl="1"/>
                <a:r>
                  <a:rPr lang="en-US" altLang="zh-CN" sz="1500" dirty="0"/>
                  <a:t>Causal pathway: extending GBN to the ST space and capturing both local and ST dependencies. (Input data: 1-hour difference of pollutants)</a:t>
                </a:r>
              </a:p>
              <a:p>
                <a:pPr lvl="1"/>
                <a:r>
                  <a:rPr lang="en-US" altLang="zh-CN" sz="1500" dirty="0"/>
                  <a:t>Target pollutant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1500" dirty="0"/>
                  <a:t>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500" dirty="0"/>
                  <a:t> and timestamp </a:t>
                </a:r>
                <a:r>
                  <a:rPr lang="en-US" altLang="zh-CN" sz="1500" i="1" dirty="0"/>
                  <a:t>t</a:t>
                </a:r>
                <a:r>
                  <a:rPr lang="en-US" altLang="zh-CN" sz="15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1500" dirty="0"/>
              </a:p>
              <a:p>
                <a:pPr lvl="1"/>
                <a:r>
                  <a:rPr lang="en-US" altLang="zh-CN" sz="1500" dirty="0" err="1">
                    <a:latin typeface="Cambria Math" panose="02040503050406030204" pitchFamily="18" charset="0"/>
                  </a:rPr>
                  <a:t>Spatio</a:t>
                </a:r>
                <a:r>
                  <a:rPr lang="en-US" altLang="zh-CN" sz="1500" dirty="0">
                    <a:latin typeface="Cambria Math" panose="02040503050406030204" pitchFamily="18" charset="0"/>
                  </a:rPr>
                  <a:t>-temporal (ST) causal pollutants:</a:t>
                </a:r>
                <a:r>
                  <a:rPr lang="en-US" altLang="zh-CN" sz="15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𝑆𝑇</m:t>
                        </m:r>
                      </m:sup>
                    </m:sSubSup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=1,2,..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500" dirty="0"/>
                  <a:t>, assuming there are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500" dirty="0"/>
                  <a:t> categories of pollutants,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500" dirty="0"/>
                  <a:t> candidate cities, and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500" dirty="0"/>
                  <a:t> time lags</a:t>
                </a:r>
              </a:p>
              <a:p>
                <a:pPr lvl="1"/>
                <a:r>
                  <a:rPr lang="en-US" altLang="zh-CN" sz="1500" dirty="0"/>
                  <a:t>Local causal pollutants: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𝐿𝑜𝑐𝑎𝑙</m:t>
                        </m:r>
                      </m:sup>
                    </m:sSubSup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5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=1,2,..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500" dirty="0"/>
                  <a:t>.</a:t>
                </a:r>
              </a:p>
              <a:p>
                <a:pPr lvl="1"/>
                <a:r>
                  <a:rPr lang="en-US" altLang="zh-CN" sz="1500" b="1" i="1" dirty="0"/>
                  <a:t>PA</a:t>
                </a:r>
                <a:r>
                  <a:rPr lang="en-US" altLang="zh-CN" sz="15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500" dirty="0"/>
                  <a:t>)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d>
                          <m:d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b>
                            </m:sSub>
                          </m:e>
                        </m:d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𝑺𝑻</m:t>
                        </m:r>
                      </m:sup>
                    </m:sSubSup>
                    <m:r>
                      <a:rPr lang="en-US" sz="1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Sup>
                      <m:sSubSup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𝑳𝒐𝒄𝒂𝒍</m:t>
                        </m:r>
                      </m:sup>
                    </m:sSubSup>
                  </m:oMath>
                </a14:m>
                <a:endParaRPr lang="en-US" altLang="zh-CN" sz="1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549" y="1901825"/>
                <a:ext cx="7912101" cy="4351338"/>
              </a:xfrm>
              <a:blipFill rotWithShape="0">
                <a:blip r:embed="rId2" cstate="print"/>
                <a:stretch>
                  <a:fillRect l="-69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261259" y="5297170"/>
                <a:ext cx="1489165" cy="1396176"/>
              </a:xfrm>
              <a:prstGeom prst="wedgeRectCallout">
                <a:avLst>
                  <a:gd name="adj1" fmla="val 90265"/>
                  <a:gd name="adj2" fmla="val -42636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1. Where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located?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2. How to learn the dependencies from </a:t>
                </a:r>
                <a:r>
                  <a: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Q</a:t>
                </a:r>
                <a:r>
                  <a:rPr lang="en-US" sz="1400" dirty="0">
                    <a:solidFill>
                      <a:schemeClr val="tx1"/>
                    </a:solidFill>
                  </a:rPr>
                  <a:t> to </a:t>
                </a:r>
                <a:r>
                  <a: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 </a:t>
                </a:r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(parameter A)</a:t>
                </a:r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7" y="5297170"/>
                <a:ext cx="1489165" cy="1396176"/>
              </a:xfrm>
              <a:prstGeom prst="wedgeRectCallout">
                <a:avLst>
                  <a:gd name="adj1" fmla="val 90265"/>
                  <a:gd name="adj2" fmla="val -42636"/>
                </a:avLst>
              </a:prstGeom>
              <a:blipFill rotWithShape="0">
                <a:blip r:embed="rId3" cstate="print"/>
                <a:stretch>
                  <a:fillRect l="-875" b="-30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>
          <a:xfrm>
            <a:off x="2247900" y="6298885"/>
            <a:ext cx="5996940" cy="4225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19792" y="6339395"/>
                <a:ext cx="6130789" cy="341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𝑷𝑨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𝑷𝑨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2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𝑷𝑨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/>
                  <a:t>         </a:t>
                </a:r>
                <a:r>
                  <a:rPr lang="en-US" sz="1400" dirty="0"/>
                  <a:t>(2) </a:t>
                </a:r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790" y="6339395"/>
                <a:ext cx="6130789" cy="341568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5357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9792" y="4617255"/>
            <a:ext cx="3774855" cy="1635908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611815" y="4617255"/>
            <a:ext cx="1012874" cy="292370"/>
          </a:xfrm>
          <a:prstGeom prst="wedgeRectCallout">
            <a:avLst>
              <a:gd name="adj1" fmla="val -101837"/>
              <a:gd name="adj2" fmla="val 2385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Vector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6611815" y="4983531"/>
            <a:ext cx="1012874" cy="292370"/>
          </a:xfrm>
          <a:prstGeom prst="wedgeRectCallout">
            <a:avLst>
              <a:gd name="adj1" fmla="val -103226"/>
              <a:gd name="adj2" fmla="val 1298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Vector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5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Bayesian learning module - Learning the causal pathway	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 minimize the impact of </a:t>
            </a:r>
            <a:r>
              <a:rPr lang="en-US" altLang="zh-CN" dirty="0" smtClean="0">
                <a:solidFill>
                  <a:srgbClr val="FF0000"/>
                </a:solidFill>
              </a:rPr>
              <a:t>confounding</a:t>
            </a:r>
            <a:r>
              <a:rPr lang="en-US" altLang="zh-CN" dirty="0" smtClean="0"/>
              <a:t> and guarantee the </a:t>
            </a:r>
            <a:r>
              <a:rPr lang="en-US" altLang="zh-CN" dirty="0" smtClean="0">
                <a:solidFill>
                  <a:srgbClr val="FF0000"/>
                </a:solidFill>
              </a:rPr>
              <a:t>faithfulness</a:t>
            </a:r>
            <a:r>
              <a:rPr lang="en-US" altLang="zh-CN" dirty="0" smtClean="0"/>
              <a:t> of the causal structure</a:t>
            </a:r>
          </a:p>
          <a:p>
            <a:pPr lvl="1"/>
            <a:r>
              <a:rPr lang="en-US" altLang="zh-CN" dirty="0" smtClean="0"/>
              <a:t>Step 3. Generating initial causal pathway</a:t>
            </a:r>
            <a:endParaRPr lang="en-US" altLang="zh-CN" dirty="0"/>
          </a:p>
          <a:p>
            <a:pPr lvl="1"/>
            <a:r>
              <a:rPr lang="en-US" altLang="zh-CN" dirty="0" smtClean="0"/>
              <a:t>Step 4. Coupling confounders </a:t>
            </a:r>
          </a:p>
          <a:p>
            <a:pPr lvl="1"/>
            <a:r>
              <a:rPr lang="en-US" altLang="zh-CN" dirty="0" smtClean="0"/>
              <a:t>Step 5. Refining causal structures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3316" t="2421" r="47624" b="62582"/>
          <a:stretch/>
        </p:blipFill>
        <p:spPr>
          <a:xfrm>
            <a:off x="2401679" y="3967091"/>
            <a:ext cx="4322679" cy="20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Generating </a:t>
            </a:r>
            <a:r>
              <a:rPr lang="en-US" altLang="zh-CN" dirty="0"/>
              <a:t>initial causal pathway (top 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dirty="0"/>
                  <a:t>Choose top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800" dirty="0"/>
                  <a:t> candidate cities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400" dirty="0">
                    <a:latin typeface="Cambria Math" panose="02040503050406030204" pitchFamily="18" charset="0"/>
                  </a:rPr>
                  <a:t>Example top N = 7 and N=3 for Beijing PM2.5 and its candidate cities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𝑠𝑐𝑜𝑟𝑒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′∈[1,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|# 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</m:sup>
                        </m:sSubSup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Σ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𝒎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|−|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𝒎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𝒎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  <m:sup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(0.05)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sz="1600" dirty="0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60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600" dirty="0">
                    <a:latin typeface="Cambria Math" panose="02040503050406030204" pitchFamily="18" charset="0"/>
                  </a:rPr>
                  <a:t> are the variances of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𝑳𝒐𝒄𝒂𝒍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+(</m:t>
                        </m:r>
                        <m:sSubSup>
                          <m:sSubSup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𝑳𝒐𝒄𝒂𝒍</m:t>
                            </m:r>
                          </m:sup>
                        </m:sSubSup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𝑳𝒐𝒄𝒂𝒍</m:t>
                                </m:r>
                              </m:sup>
                            </m:sSub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Cambria Math" panose="02040503050406030204" pitchFamily="18" charset="0"/>
                  </a:rPr>
                  <a:t>                                      (3)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𝑳𝒐𝒄𝒂𝒍</m:t>
                                </m:r>
                              </m:sup>
                            </m:sSub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⨁</m:t>
                            </m:r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𝑺𝑻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+(</m:t>
                        </m:r>
                        <m:sSubSup>
                          <m:sSubSup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𝑳𝒐𝒄𝒂𝒍</m:t>
                            </m:r>
                          </m:sup>
                        </m:sSubSup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𝑺𝑻</m:t>
                            </m:r>
                          </m:sup>
                        </m:sSubSup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𝑳𝒐𝒄𝒂𝒍</m:t>
                                </m:r>
                              </m:sup>
                            </m:sSub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⨁</m:t>
                            </m:r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𝑺𝑻</m:t>
                                </m:r>
                              </m:sup>
                            </m:sSubSup>
                          </m:sub>
                        </m:s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Cambria Math" panose="02040503050406030204" pitchFamily="18" charset="0"/>
                  </a:rPr>
                  <a:t>       (4)</a:t>
                </a:r>
              </a:p>
              <a:p>
                <a:pPr lvl="2"/>
                <a:r>
                  <a:rPr lang="en-US" altLang="zh-CN" sz="1400" dirty="0"/>
                  <a:t>where 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𝑇𝑖𝑚𝑒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𝑚𝑎𝑡𝑐h</m:t>
                        </m:r>
                      </m:sup>
                    </m:sSubSup>
                  </m:oMath>
                </a14:m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𝑠𝑐𝑜𝑟𝑒</m:t>
                        </m:r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altLang="zh-CN" sz="1600" dirty="0">
                    <a:latin typeface="Cambria Math" panose="02040503050406030204" pitchFamily="18" charset="0"/>
                  </a:rPr>
                  <a:t>, pollutants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Cambria Math" panose="02040503050406030204" pitchFamily="18" charset="0"/>
                  </a:rPr>
                  <a:t> “Granger caused” pollutant 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m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464" t="-1261" r="-1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016" y="4564112"/>
            <a:ext cx="7587971" cy="21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9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Coupling </a:t>
            </a:r>
            <a:r>
              <a:rPr lang="en-US" altLang="zh-CN" dirty="0"/>
              <a:t>confounders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dirty="0"/>
                  <a:t>There are confounders, such as wind, humidity, etc., further affecting the causal relationships.  Not considering the confounders will lead to unfaithful causal structures.</a:t>
                </a:r>
              </a:p>
              <a:p>
                <a:pPr lvl="1"/>
                <a:r>
                  <a:rPr lang="en-US" altLang="zh-CN" sz="1600" dirty="0"/>
                  <a:t>Confounders (environmental factors)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altLang="zh-CN" sz="1600" dirty="0"/>
                  <a:t> </a:t>
                </a:r>
              </a:p>
              <a:p>
                <a:pPr lvl="1"/>
                <a:r>
                  <a:rPr lang="en-US" altLang="zh-CN" sz="1600" dirty="0"/>
                  <a:t>Couple the confounders to a hidden variable </a:t>
                </a:r>
                <a:r>
                  <a:rPr lang="en-US" altLang="zh-CN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zh-CN" sz="1600" dirty="0"/>
                  <a:t>, which further determines K different causal pathways under different meteorological conditions.</a:t>
                </a:r>
              </a:p>
              <a:p>
                <a:pPr lvl="1"/>
                <a:endParaRPr lang="zh-CN" alt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 cstate="print"/>
                <a:stretch>
                  <a:fillRect l="-464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138" y="3710229"/>
            <a:ext cx="4559240" cy="3011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6134394" y="3787242"/>
                <a:ext cx="2278087" cy="1716258"/>
              </a:xfrm>
              <a:prstGeom prst="wedgeRectCallout">
                <a:avLst>
                  <a:gd name="adj1" fmla="val -111743"/>
                  <a:gd name="adj2" fmla="val -3815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Trick - Reverse the arrow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600" i="1" dirty="0">
                    <a:solidFill>
                      <a:schemeClr val="tx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based on Markov equivalence (same joint distribution, I. </a:t>
                </a:r>
                <a:r>
                  <a:rPr lang="en-US" altLang="zh-CN" sz="1600" dirty="0" err="1">
                    <a:solidFill>
                      <a:schemeClr val="tx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Flesch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, 2007)</a:t>
                </a:r>
                <a:endParaRPr lang="zh-CN" altLang="en-US" sz="1600" dirty="0">
                  <a:solidFill>
                    <a:schemeClr val="tx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92" y="3787242"/>
                <a:ext cx="2278087" cy="1716258"/>
              </a:xfrm>
              <a:prstGeom prst="wedgeRectCallout">
                <a:avLst>
                  <a:gd name="adj1" fmla="val -111743"/>
                  <a:gd name="adj2" fmla="val -38159"/>
                </a:avLst>
              </a:prstGeom>
              <a:blipFill rotWithShape="0">
                <a:blip r:embed="rId5" cstate="print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969864" y="5887617"/>
            <a:ext cx="2286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 can be treated as clusters in the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2474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Coupling </a:t>
            </a:r>
            <a:r>
              <a:rPr lang="en-US" altLang="zh-CN" dirty="0"/>
              <a:t>confounders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Question: how many clusters?</a:t>
            </a:r>
          </a:p>
          <a:p>
            <a:pPr lvl="1"/>
            <a:r>
              <a:rPr lang="en-US" dirty="0" smtClean="0"/>
              <a:t>5 </a:t>
            </a:r>
            <a:r>
              <a:rPr lang="en-US" dirty="0"/>
              <a:t>clusters best represent the </a:t>
            </a:r>
            <a:r>
              <a:rPr lang="en-US" dirty="0" smtClean="0"/>
              <a:t>meteorological data (T,P,U,WS,WD time series data, dividing each regions into 9 grids, thus 45-dimensional), with their 2-D PCA projections illustrated below, in </a:t>
            </a:r>
            <a:r>
              <a:rPr lang="en-US" dirty="0"/>
              <a:t>three regions of China, i.e. </a:t>
            </a:r>
            <a:r>
              <a:rPr lang="en-US" dirty="0" smtClean="0"/>
              <a:t>NC,YRD, and PRD).</a:t>
            </a:r>
          </a:p>
          <a:p>
            <a:pPr lvl="1"/>
            <a:r>
              <a:rPr lang="en-US" dirty="0"/>
              <a:t>Cluster K: 3~7 </a:t>
            </a:r>
            <a:r>
              <a:rPr lang="en-US" dirty="0" smtClean="0"/>
              <a:t>for experiments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51" y="3859569"/>
            <a:ext cx="8263101" cy="258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384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411" y="2522624"/>
            <a:ext cx="3843831" cy="3952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680139" y="6058871"/>
                <a:ext cx="6358758" cy="66260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come in different formats: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func>
                      <m:func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𝑷𝑨</m:t>
                            </m:r>
                            <m:d>
                              <m:dPr>
                                <m:ctrlP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𝑷𝑨</m:t>
                        </m:r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𝑷𝑨</m:t>
                            </m:r>
                            <m:d>
                              <m:dPr>
                                <m:ctrlP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    (5)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</m:sSubSup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</m:sSubSup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139" y="6058869"/>
                <a:ext cx="6358758" cy="662607"/>
              </a:xfrm>
              <a:prstGeom prst="roundRect">
                <a:avLst/>
              </a:prstGeom>
              <a:blipFill rotWithShape="0">
                <a:blip r:embed="rId3" cstate="print"/>
                <a:stretch>
                  <a:fillRect t="-4587" b="-2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4564773" y="3701566"/>
                <a:ext cx="4298732" cy="227292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M-step: update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𝑡𝑘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 1)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𝑡𝑘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𝑡𝑘</m:t>
                            </m:r>
                          </m:sub>
                        </m:sSub>
                      </m:e>
                    </m:nary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b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2)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: determine the most likely label for each timestamp </a:t>
                </a:r>
                <a:r>
                  <a: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t,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𝑙𝑎𝑏𝑒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∈[1,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, union the </a:t>
                </a:r>
                <a:r>
                  <a: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 </a:t>
                </a:r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belonging to the same k, and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by (5)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3)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𝑡𝑘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tk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zh-CN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𝑡𝑘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773" y="3701566"/>
                <a:ext cx="4298732" cy="2272924"/>
              </a:xfrm>
              <a:prstGeom prst="roundRect">
                <a:avLst/>
              </a:prstGeom>
              <a:blipFill rotWithShape="0">
                <a:blip r:embed="rId4" cstate="print"/>
                <a:stretch>
                  <a:fillRect t="-1877" b="-18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efine causal structures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52717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Learn the parameters of the generative model by maximizing the log likelihood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/>
                  <a:t> 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527176"/>
              </a:xfrm>
              <a:blipFill rotWithShape="0">
                <a:blip r:embed="rId5" cstate="print"/>
                <a:stretch>
                  <a:fillRect l="-464" t="-6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3001" y="105390"/>
            <a:ext cx="1609560" cy="171538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4572000" y="2453173"/>
                <a:ext cx="3943350" cy="118110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E-step: update the membership probability: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𝑡𝑘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𝑡𝑘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53173"/>
                <a:ext cx="3943350" cy="1181100"/>
              </a:xfrm>
              <a:prstGeom prst="roundRect">
                <a:avLst/>
              </a:prstGeom>
              <a:blipFill rotWithShape="0">
                <a:blip r:embed="rId7" cstate="print"/>
                <a:stretch>
                  <a:fillRect t="-3093" b="-42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2305376" y="3043725"/>
            <a:ext cx="2476833" cy="293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53974" y="4159592"/>
            <a:ext cx="2528235" cy="123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305374" y="5013434"/>
            <a:ext cx="2465666" cy="70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253974" y="4981320"/>
            <a:ext cx="2517069" cy="418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879413" y="2382391"/>
            <a:ext cx="2658794" cy="26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Expectation-maximization (EM)</a:t>
            </a:r>
          </a:p>
        </p:txBody>
      </p:sp>
    </p:spTree>
    <p:extLst>
      <p:ext uri="{BB962C8B-B14F-4D97-AF65-F5344CB8AC3E}">
        <p14:creationId xmlns:p14="http://schemas.microsoft.com/office/powerpoint/2010/main" val="41473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8764" y="1093237"/>
            <a:ext cx="3015772" cy="1499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 of training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05013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Input: selected N=3 candidate cities</a:t>
            </a:r>
            <a:endParaRPr lang="en-US" b="1" dirty="0"/>
          </a:p>
          <a:p>
            <a:r>
              <a:rPr lang="en-US" dirty="0"/>
              <a:t>Output: Updated causal structures for optimal K clusters</a:t>
            </a:r>
          </a:p>
          <a:p>
            <a:r>
              <a:rPr lang="en-US" dirty="0"/>
              <a:t>Initialization: k-means of environmental factors for K clusters</a:t>
            </a:r>
          </a:p>
          <a:p>
            <a:r>
              <a:rPr lang="en-US" dirty="0" smtClean="0"/>
              <a:t>Iteration: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8" name="Donut 7"/>
          <p:cNvSpPr/>
          <p:nvPr/>
        </p:nvSpPr>
        <p:spPr>
          <a:xfrm>
            <a:off x="7569130" y="1427425"/>
            <a:ext cx="182880" cy="182880"/>
          </a:xfrm>
          <a:prstGeom prst="donut">
            <a:avLst>
              <a:gd name="adj" fmla="val 1208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180684"/>
            <a:ext cx="9144000" cy="20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9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4960285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Datasets:</a:t>
            </a:r>
          </a:p>
          <a:p>
            <a:pPr lvl="1"/>
            <a:r>
              <a:rPr lang="en-US" u="sng" dirty="0" smtClean="0"/>
              <a:t>Three regions: </a:t>
            </a:r>
            <a:r>
              <a:rPr lang="en-US" dirty="0" smtClean="0"/>
              <a:t>we </a:t>
            </a:r>
            <a:r>
              <a:rPr lang="en-US" dirty="0"/>
              <a:t>use </a:t>
            </a:r>
            <a:r>
              <a:rPr lang="en-US" dirty="0" smtClean="0"/>
              <a:t>11 </a:t>
            </a:r>
            <a:r>
              <a:rPr lang="en-US" dirty="0"/>
              <a:t>urban dynamics from </a:t>
            </a:r>
            <a:r>
              <a:rPr lang="en-US" dirty="0" smtClean="0"/>
              <a:t>128 </a:t>
            </a:r>
            <a:r>
              <a:rPr lang="en-US" dirty="0"/>
              <a:t>cities, </a:t>
            </a:r>
            <a:r>
              <a:rPr lang="en-US" dirty="0" smtClean="0"/>
              <a:t>982 </a:t>
            </a:r>
            <a:r>
              <a:rPr lang="en-US" dirty="0"/>
              <a:t>air quality monitoring stations, </a:t>
            </a:r>
            <a:r>
              <a:rPr lang="en-US" dirty="0" smtClean="0"/>
              <a:t>812 </a:t>
            </a:r>
            <a:r>
              <a:rPr lang="en-US" dirty="0"/>
              <a:t>meteorology stations </a:t>
            </a:r>
            <a:endParaRPr lang="en-US" dirty="0" smtClean="0"/>
          </a:p>
          <a:p>
            <a:pPr lvl="2"/>
            <a:r>
              <a:rPr lang="en-US" dirty="0" smtClean="0"/>
              <a:t>North </a:t>
            </a:r>
            <a:r>
              <a:rPr lang="en-US" altLang="zh-CN" dirty="0" smtClean="0"/>
              <a:t>China (NC), </a:t>
            </a:r>
            <a:r>
              <a:rPr lang="en-US" dirty="0"/>
              <a:t>35N-43N</a:t>
            </a:r>
            <a:r>
              <a:rPr lang="en-US" dirty="0" smtClean="0"/>
              <a:t>, 110E-123E</a:t>
            </a:r>
            <a:endParaRPr lang="en-US" altLang="zh-CN" dirty="0" smtClean="0"/>
          </a:p>
          <a:p>
            <a:pPr lvl="2"/>
            <a:r>
              <a:rPr lang="en-US" dirty="0"/>
              <a:t>Yangtze River Delta (YRD), </a:t>
            </a:r>
            <a:r>
              <a:rPr lang="en-US" dirty="0" smtClean="0"/>
              <a:t>28N-35N</a:t>
            </a:r>
            <a:r>
              <a:rPr lang="en-US" dirty="0"/>
              <a:t>, </a:t>
            </a:r>
            <a:r>
              <a:rPr lang="en-US" dirty="0" smtClean="0"/>
              <a:t>115E-123E</a:t>
            </a:r>
          </a:p>
          <a:p>
            <a:pPr lvl="2"/>
            <a:r>
              <a:rPr lang="en-US" dirty="0"/>
              <a:t>Pearl River Delta (PRD), </a:t>
            </a:r>
            <a:r>
              <a:rPr lang="en-US" dirty="0" smtClean="0"/>
              <a:t>22N-25N</a:t>
            </a:r>
            <a:r>
              <a:rPr lang="en-US" dirty="0"/>
              <a:t>, </a:t>
            </a:r>
            <a:r>
              <a:rPr lang="en-US" dirty="0" smtClean="0"/>
              <a:t>110E-116E</a:t>
            </a:r>
          </a:p>
          <a:p>
            <a:pPr lvl="1"/>
            <a:r>
              <a:rPr lang="en-US" u="sng" dirty="0" smtClean="0"/>
              <a:t>Time span: </a:t>
            </a:r>
            <a:r>
              <a:rPr lang="en-US" dirty="0" smtClean="0"/>
              <a:t>06/01/2013 - 12/31/2016 </a:t>
            </a:r>
          </a:p>
          <a:p>
            <a:pPr lvl="1"/>
            <a:r>
              <a:rPr lang="en-US" altLang="zh-CN" u="sng" dirty="0"/>
              <a:t>Four seasons: </a:t>
            </a:r>
            <a:r>
              <a:rPr lang="en-US" altLang="zh-CN" dirty="0"/>
              <a:t>we divide data into four seasons for </a:t>
            </a:r>
            <a:r>
              <a:rPr lang="en-US" altLang="zh-CN" dirty="0" smtClean="0"/>
              <a:t>training. </a:t>
            </a:r>
            <a:r>
              <a:rPr lang="en-US" dirty="0"/>
              <a:t>For testing, we use the last 15 days in each season in year </a:t>
            </a:r>
            <a:r>
              <a:rPr lang="en-US" dirty="0" smtClean="0"/>
              <a:t>2014, 2015, 2016 </a:t>
            </a:r>
            <a:r>
              <a:rPr lang="en-US" dirty="0"/>
              <a:t>respectively. So we have 30 days of testing data for each season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88208" y="2776455"/>
            <a:ext cx="2901950" cy="2145469"/>
            <a:chOff x="5319087" y="3005992"/>
            <a:chExt cx="3196263" cy="24312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/>
            <a:srcRect l="7303"/>
            <a:stretch/>
          </p:blipFill>
          <p:spPr>
            <a:xfrm>
              <a:off x="5319087" y="3005992"/>
              <a:ext cx="3196263" cy="2431220"/>
            </a:xfrm>
            <a:prstGeom prst="rect">
              <a:avLst/>
            </a:prstGeom>
          </p:spPr>
        </p:pic>
        <p:sp>
          <p:nvSpPr>
            <p:cNvPr id="12" name="Frame 11"/>
            <p:cNvSpPr/>
            <p:nvPr/>
          </p:nvSpPr>
          <p:spPr>
            <a:xfrm>
              <a:off x="6853867" y="3793783"/>
              <a:ext cx="942535" cy="576775"/>
            </a:xfrm>
            <a:prstGeom prst="frame">
              <a:avLst>
                <a:gd name="adj1" fmla="val 646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Frame 12"/>
            <p:cNvSpPr/>
            <p:nvPr/>
          </p:nvSpPr>
          <p:spPr>
            <a:xfrm>
              <a:off x="7236332" y="4221602"/>
              <a:ext cx="942535" cy="576775"/>
            </a:xfrm>
            <a:prstGeom prst="frame">
              <a:avLst>
                <a:gd name="adj1" fmla="val 778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7236332" y="4925391"/>
              <a:ext cx="560070" cy="300805"/>
            </a:xfrm>
            <a:prstGeom prst="frame">
              <a:avLst>
                <a:gd name="adj1" fmla="val 1263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94436" y="4932033"/>
            <a:ext cx="23663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Source: </a:t>
            </a: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http://aqicn.org/</a:t>
            </a:r>
          </a:p>
        </p:txBody>
      </p:sp>
    </p:spTree>
    <p:extLst>
      <p:ext uri="{BB962C8B-B14F-4D97-AF65-F5344CB8AC3E}">
        <p14:creationId xmlns:p14="http://schemas.microsoft.com/office/powerpoint/2010/main" val="41986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Background </a:t>
            </a:r>
            <a:r>
              <a:rPr lang="en-US" altLang="zh-CN" dirty="0"/>
              <a:t>- Air pollution has become a major problem in </a:t>
            </a:r>
            <a:r>
              <a:rPr lang="en-US" altLang="zh-CN" dirty="0" smtClean="0"/>
              <a:t>China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8" name="Picture 7" descr="http://news.gnom.es/wp-content/uploads/2013/01/a452beijing-world-trade-cen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98" y="2430496"/>
            <a:ext cx="2354934" cy="3413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9" descr="http://news.gnom.es/wp-content/uploads/2013/01/ecb5china-pollu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73" y="2448533"/>
            <a:ext cx="2364745" cy="3413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Rectangle 9"/>
          <p:cNvSpPr/>
          <p:nvPr/>
        </p:nvSpPr>
        <p:spPr>
          <a:xfrm>
            <a:off x="842010" y="6094151"/>
            <a:ext cx="750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i="1" dirty="0"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China World Trade Center Tower III, a 1,000 plus foot skyscraper that’s one of the tallest in Beijing. Jan 12</a:t>
            </a:r>
            <a:r>
              <a:rPr kumimoji="1" lang="en-US" altLang="zh-CN" sz="1600" i="1" baseline="30000" dirty="0"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th</a:t>
            </a:r>
            <a:r>
              <a:rPr kumimoji="1" lang="en-US" altLang="zh-CN" sz="1600" i="1" dirty="0"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,2013. </a:t>
            </a:r>
            <a:r>
              <a:rPr kumimoji="1" lang="en-US" sz="1600" i="1" dirty="0">
                <a:solidFill>
                  <a:prstClr val="black"/>
                </a:solidFill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Photo courtesy of Bill Bishop/</a:t>
            </a:r>
            <a:r>
              <a:rPr kumimoji="1" lang="en-US" sz="1600" i="1" dirty="0" err="1">
                <a:solidFill>
                  <a:prstClr val="black"/>
                </a:solidFill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Sinocism</a:t>
            </a:r>
            <a:r>
              <a:rPr kumimoji="1" lang="en-US" sz="1600" i="1" dirty="0">
                <a:solidFill>
                  <a:prstClr val="black"/>
                </a:solidFill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 China Newsletter</a:t>
            </a:r>
          </a:p>
        </p:txBody>
      </p:sp>
      <p:pic>
        <p:nvPicPr>
          <p:cNvPr id="11" name="Picture 2" descr="C:\Users\eee\Downloads\mmexport136404969777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5"/>
          <a:stretch/>
        </p:blipFill>
        <p:spPr bwMode="auto">
          <a:xfrm>
            <a:off x="3459412" y="2921686"/>
            <a:ext cx="1725051" cy="25042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225511" y="1799365"/>
            <a:ext cx="619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i="1" dirty="0"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China World Trade Center Tower III, Beijing</a:t>
            </a:r>
            <a:endParaRPr 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rame 12"/>
          <p:cNvSpPr/>
          <p:nvPr/>
        </p:nvSpPr>
        <p:spPr>
          <a:xfrm>
            <a:off x="3420091" y="4047394"/>
            <a:ext cx="1784466" cy="313161"/>
          </a:xfrm>
          <a:prstGeom prst="frame">
            <a:avLst>
              <a:gd name="adj1" fmla="val 28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72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of causality is a difficult task</a:t>
            </a:r>
          </a:p>
          <a:p>
            <a:pPr lvl="1"/>
            <a:r>
              <a:rPr lang="en-US" dirty="0" smtClean="0"/>
              <a:t>Traditional models -&gt; intervention in a causal system (control the medicine on different groups of patients)</a:t>
            </a:r>
          </a:p>
          <a:p>
            <a:pPr lvl="1"/>
            <a:r>
              <a:rPr lang="en-US" dirty="0" smtClean="0"/>
              <a:t>Air quality -&gt; impossible to conduct experimental intervention. How?</a:t>
            </a:r>
          </a:p>
          <a:p>
            <a:r>
              <a:rPr lang="en-US" dirty="0" smtClean="0"/>
              <a:t>We verify the causality with real-world data from four perspectives:</a:t>
            </a:r>
          </a:p>
          <a:p>
            <a:pPr lvl="1"/>
            <a:r>
              <a:rPr lang="en-US" dirty="0" smtClean="0"/>
              <a:t>1. Inference accuracy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. Time efficiency and </a:t>
            </a:r>
            <a:r>
              <a:rPr lang="en-US" dirty="0" smtClean="0"/>
              <a:t>scalability</a:t>
            </a:r>
            <a:endParaRPr lang="en-US" dirty="0"/>
          </a:p>
          <a:p>
            <a:pPr lvl="2"/>
            <a:r>
              <a:rPr lang="en-US" dirty="0"/>
              <a:t>Baseline Bayesian structure learning methods: </a:t>
            </a:r>
            <a:r>
              <a:rPr lang="en-US" dirty="0" smtClean="0"/>
              <a:t>MWST, MCMC</a:t>
            </a:r>
            <a:r>
              <a:rPr lang="en-US" dirty="0"/>
              <a:t>, </a:t>
            </a:r>
            <a:r>
              <a:rPr lang="en-US" dirty="0" smtClean="0"/>
              <a:t>K2+PS</a:t>
            </a:r>
          </a:p>
          <a:p>
            <a:pPr lvl="2"/>
            <a:r>
              <a:rPr lang="en-US" dirty="0" smtClean="0"/>
              <a:t>City </a:t>
            </a:r>
            <a:r>
              <a:rPr lang="en-US" dirty="0"/>
              <a:t>level -&gt; station </a:t>
            </a:r>
            <a:r>
              <a:rPr lang="en-US" dirty="0" smtClean="0"/>
              <a:t>level</a:t>
            </a:r>
            <a:endParaRPr lang="en-US" dirty="0"/>
          </a:p>
          <a:p>
            <a:pPr lvl="1"/>
            <a:r>
              <a:rPr lang="en-US" dirty="0"/>
              <a:t>3. </a:t>
            </a:r>
            <a:r>
              <a:rPr lang="en-US" dirty="0" smtClean="0"/>
              <a:t>Synthetic data</a:t>
            </a:r>
          </a:p>
          <a:p>
            <a:pPr lvl="1"/>
            <a:r>
              <a:rPr lang="en-US" dirty="0" smtClean="0"/>
              <a:t>4. Visualization &amp; interpretability</a:t>
            </a:r>
            <a:endParaRPr lang="en-US" dirty="0"/>
          </a:p>
          <a:p>
            <a:pPr lvl="2"/>
            <a:r>
              <a:rPr lang="en-US" dirty="0"/>
              <a:t>Compare the learnt causal structure with structures </a:t>
            </a:r>
            <a:r>
              <a:rPr lang="en-US" dirty="0" smtClean="0"/>
              <a:t>learnt by other</a:t>
            </a:r>
          </a:p>
          <a:p>
            <a:pPr lvl="2"/>
            <a:r>
              <a:rPr lang="en-US" dirty="0" smtClean="0"/>
              <a:t>Bayesian structure learning methods</a:t>
            </a:r>
            <a:endParaRPr lang="en-US" dirty="0"/>
          </a:p>
          <a:p>
            <a:pPr lvl="2"/>
            <a:r>
              <a:rPr lang="en-US" dirty="0"/>
              <a:t>Case study for Beijing PM2.5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00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0758"/>
            <a:ext cx="7886700" cy="4351338"/>
          </a:xfrm>
        </p:spPr>
        <p:txBody>
          <a:bodyPr/>
          <a:lstStyle/>
          <a:p>
            <a:r>
              <a:rPr lang="en-US" dirty="0"/>
              <a:t>Table 1. </a:t>
            </a:r>
            <a:r>
              <a:rPr lang="en-US" dirty="0" smtClean="0"/>
              <a:t>PM2.5 Accuracy </a:t>
            </a:r>
            <a:r>
              <a:rPr lang="en-US" dirty="0"/>
              <a:t>vs. Parameters (Time lag = 3)</a:t>
            </a:r>
          </a:p>
          <a:p>
            <a:pPr lvl="1"/>
            <a:r>
              <a:rPr lang="en-US" dirty="0" smtClean="0"/>
              <a:t>Beijing, Shanghai, and Shenzhen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6484" y="2079504"/>
            <a:ext cx="10016969" cy="48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3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efficiency </a:t>
            </a:r>
            <a:r>
              <a:rPr lang="en-US" smtClean="0"/>
              <a:t>with baselines </a:t>
            </a:r>
            <a:r>
              <a:rPr lang="en-US" dirty="0"/>
              <a:t>(</a:t>
            </a:r>
            <a:r>
              <a:rPr lang="en-US" dirty="0" smtClean="0"/>
              <a:t>city, 6 pollutants </a:t>
            </a:r>
            <a:r>
              <a:rPr lang="en-US" dirty="0"/>
              <a:t>in four </a:t>
            </a:r>
            <a:r>
              <a:rPr lang="en-US" dirty="0" smtClean="0"/>
              <a:t>seasons)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1573465" y="5539665"/>
            <a:ext cx="2648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--: don’t take up computation time</a:t>
            </a:r>
          </a:p>
          <a:p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X: not computable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0139"/>
              </p:ext>
            </p:extLst>
          </p:nvPr>
        </p:nvGraphicFramePr>
        <p:xfrm>
          <a:off x="904352" y="1851696"/>
          <a:ext cx="7224764" cy="3526965"/>
        </p:xfrm>
        <a:graphic>
          <a:graphicData uri="http://schemas.openxmlformats.org/drawingml/2006/table">
            <a:tbl>
              <a:tblPr firstRow="1" lastRow="1" lastCol="1" bandRow="1" bandCol="1">
                <a:tableStyleId>{5940675A-B579-460E-94D1-54222C63F5DA}</a:tableStyleId>
              </a:tblPr>
              <a:tblGrid>
                <a:gridCol w="1638969"/>
                <a:gridCol w="978227"/>
                <a:gridCol w="1017572"/>
                <a:gridCol w="896821"/>
                <a:gridCol w="898177"/>
                <a:gridCol w="896821"/>
                <a:gridCol w="898177"/>
              </a:tblGrid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(s)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4.1 - 4.2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4.3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29.88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43.28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55.15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39.07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5.1 (p + g)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111.33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151.63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94.56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136.64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128.47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5.1 (g)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1125.51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1076.97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1068.13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1074.94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1057.67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1082.85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5.2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5.3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38421.53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42094.47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39137.81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44162.31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49192.68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44601.73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pg-Causality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38527.58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42252.57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39348.57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44299.68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49378.7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44777.04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pg-Causality-n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39547.04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43171.44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40205.94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45237.25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50250.35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45684.58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MWST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6357.9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6529.88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6605.31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7033.58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7216.45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7374.13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CGBN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72785.54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79165.28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80356.3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75578.74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79623.57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78191.32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MCMC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524731.63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562835.19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K2 + PS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286592.52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324851.47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203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Scalability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652" y="1484594"/>
            <a:ext cx="9212803" cy="50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with Synthetic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Since the verification of causality via prediction task may not fully reflect the cause-and-effect relationships learned by the model, </a:t>
            </a:r>
          </a:p>
          <a:p>
            <a:r>
              <a:rPr lang="en-US" sz="1800" dirty="0"/>
              <a:t>We further conduct experiments with synthetic data to judge whether the causality identification is correct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5645" y="4200348"/>
            <a:ext cx="4639672" cy="141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2" y="3006184"/>
            <a:ext cx="3597507" cy="3803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Compare </a:t>
            </a:r>
            <a:r>
              <a:rPr lang="en-US" altLang="zh-CN" dirty="0"/>
              <a:t>the learnt causal structure with structures learnt by other Bayesian structure learning </a:t>
            </a:r>
            <a:r>
              <a:rPr lang="en-US" altLang="zh-CN" dirty="0" smtClean="0"/>
              <a:t>methods (Causal pathway for Beijing PM2.5 </a:t>
            </a:r>
            <a:r>
              <a:rPr lang="en-US" altLang="zh-CN" smtClean="0"/>
              <a:t>in Spring, </a:t>
            </a:r>
            <a:r>
              <a:rPr lang="en-US" altLang="zh-CN" dirty="0" smtClean="0"/>
              <a:t>Figure a, d-h)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251160"/>
            <a:ext cx="9144000" cy="33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3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Beijing PM2.5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/>
              <a:t>Impossible to conduct human intervention to verify the causality of air pollutants. We use other facts for verification (Figure b &amp; c):</a:t>
            </a:r>
          </a:p>
          <a:p>
            <a:pPr lvl="1"/>
            <a:r>
              <a:rPr lang="en-US" sz="1600" dirty="0"/>
              <a:t>Location of major plants in the center of North China</a:t>
            </a:r>
          </a:p>
          <a:p>
            <a:pPr lvl="1"/>
            <a:r>
              <a:rPr lang="en-US" sz="1600" dirty="0"/>
              <a:t>APEC period (Nov 1~14, 2014, Chinese government shuttered factories factories in North China, and licensed plate traffic bans in Beijing</a:t>
            </a:r>
            <a:r>
              <a:rPr lang="en-US" sz="1600" dirty="0" smtClean="0"/>
              <a:t>.)</a:t>
            </a:r>
          </a:p>
          <a:p>
            <a:r>
              <a:rPr lang="en-US" altLang="zh-CN" dirty="0"/>
              <a:t>Regarding to PM2.5 in Beijing</a:t>
            </a:r>
          </a:p>
          <a:p>
            <a:pPr lvl="1"/>
            <a:r>
              <a:rPr lang="en-US" altLang="zh-CN" sz="1600" dirty="0"/>
              <a:t>(a) Concatenate m</a:t>
            </a:r>
            <a:r>
              <a:rPr lang="en-US" sz="1600" dirty="0"/>
              <a:t>ost likely causal pathways </a:t>
            </a:r>
          </a:p>
          <a:p>
            <a:pPr lvl="1"/>
            <a:r>
              <a:rPr lang="en-US" sz="1600" dirty="0"/>
              <a:t>(b) Causal pathways during APEC</a:t>
            </a:r>
          </a:p>
          <a:p>
            <a:pPr lvl="1"/>
            <a:r>
              <a:rPr lang="en-US" sz="1600" dirty="0"/>
              <a:t>(c) Major plants locations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rcRect l="-90" r="25698" b="49915"/>
          <a:stretch>
            <a:fillRect/>
          </a:stretch>
        </p:blipFill>
        <p:spPr>
          <a:xfrm>
            <a:off x="-50800" y="4506041"/>
            <a:ext cx="9194800" cy="22816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557320"/>
            <a:ext cx="2057400" cy="365125"/>
          </a:xfrm>
        </p:spPr>
        <p:txBody>
          <a:bodyPr/>
          <a:lstStyle/>
          <a:p>
            <a:fld id="{0B54560A-00CE-44F5-99ED-EA2A6066486A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96" y="2578608"/>
            <a:ext cx="6702552" cy="4102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causal pathway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Regarding to PM2.5 in Beijing</a:t>
            </a:r>
          </a:p>
          <a:p>
            <a:pPr lvl="1"/>
            <a:r>
              <a:rPr lang="en-US" altLang="zh-CN" sz="1600" dirty="0"/>
              <a:t>(a) Concatenate m</a:t>
            </a:r>
            <a:r>
              <a:rPr lang="en-US" sz="1600" dirty="0"/>
              <a:t>ost likely causal </a:t>
            </a:r>
            <a:r>
              <a:rPr lang="en-US" sz="1600" dirty="0" smtClean="0"/>
              <a:t>pathways (step by step) </a:t>
            </a:r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10" name="Donut 9"/>
          <p:cNvSpPr/>
          <p:nvPr/>
        </p:nvSpPr>
        <p:spPr>
          <a:xfrm>
            <a:off x="3831255" y="4222901"/>
            <a:ext cx="408790" cy="451821"/>
          </a:xfrm>
          <a:prstGeom prst="donut">
            <a:avLst>
              <a:gd name="adj" fmla="val 10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4783007" y="4495619"/>
            <a:ext cx="406437" cy="391418"/>
          </a:xfrm>
          <a:prstGeom prst="donut">
            <a:avLst>
              <a:gd name="adj" fmla="val 10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849019" y="5286336"/>
            <a:ext cx="2431701" cy="1390667"/>
          </a:xfrm>
          <a:prstGeom prst="wedgeEllipseCallout">
            <a:avLst>
              <a:gd name="adj1" fmla="val 77218"/>
              <a:gd name="adj2" fmla="val -77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altLang="zh-CN" dirty="0" smtClean="0"/>
              <a:t>-hop most influential neighborhood pollutants</a:t>
            </a:r>
            <a:endParaRPr lang="en-US" dirty="0"/>
          </a:p>
        </p:txBody>
      </p:sp>
      <p:sp>
        <p:nvSpPr>
          <p:cNvPr id="13" name="Oval Callout 12"/>
          <p:cNvSpPr/>
          <p:nvPr/>
        </p:nvSpPr>
        <p:spPr>
          <a:xfrm>
            <a:off x="1316197" y="2714965"/>
            <a:ext cx="2554744" cy="1110374"/>
          </a:xfrm>
          <a:prstGeom prst="wedgeEllipseCallout">
            <a:avLst>
              <a:gd name="adj1" fmla="val 56565"/>
              <a:gd name="adj2" fmla="val 8199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most likely influences the 1-hop neighbors?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Picture 10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96" y="2578608"/>
            <a:ext cx="6702552" cy="4075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causal pathway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Regarding to PM2.5 in Beijing</a:t>
            </a:r>
          </a:p>
          <a:p>
            <a:pPr lvl="1"/>
            <a:r>
              <a:rPr lang="en-US" altLang="zh-CN" sz="1600" dirty="0"/>
              <a:t>(a) Concatenate m</a:t>
            </a:r>
            <a:r>
              <a:rPr lang="en-US" sz="1600" dirty="0"/>
              <a:t>ost likely causal pathways (step by step) 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grpSp>
        <p:nvGrpSpPr>
          <p:cNvPr id="1054" name="Group 1053"/>
          <p:cNvGrpSpPr/>
          <p:nvPr/>
        </p:nvGrpSpPr>
        <p:grpSpPr>
          <a:xfrm>
            <a:off x="1849019" y="4104218"/>
            <a:ext cx="3829956" cy="2733555"/>
            <a:chOff x="1849019" y="4104218"/>
            <a:chExt cx="3829956" cy="2733555"/>
          </a:xfrm>
        </p:grpSpPr>
        <p:sp>
          <p:nvSpPr>
            <p:cNvPr id="13" name="Donut 12"/>
            <p:cNvSpPr/>
            <p:nvPr/>
          </p:nvSpPr>
          <p:spPr>
            <a:xfrm>
              <a:off x="3747898" y="4944726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Donut 13"/>
            <p:cNvSpPr/>
            <p:nvPr/>
          </p:nvSpPr>
          <p:spPr>
            <a:xfrm>
              <a:off x="4577415" y="4966243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14"/>
            <p:cNvSpPr/>
            <p:nvPr/>
          </p:nvSpPr>
          <p:spPr>
            <a:xfrm>
              <a:off x="5272538" y="4951335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4870374" y="4104218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/>
          </p:nvSpPr>
          <p:spPr>
            <a:xfrm>
              <a:off x="3870941" y="4563474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Oval Callout 114"/>
            <p:cNvSpPr/>
            <p:nvPr/>
          </p:nvSpPr>
          <p:spPr>
            <a:xfrm>
              <a:off x="1849019" y="5447106"/>
              <a:ext cx="2431701" cy="1390667"/>
            </a:xfrm>
            <a:prstGeom prst="wedgeEllipseCallout">
              <a:avLst>
                <a:gd name="adj1" fmla="val 63168"/>
                <a:gd name="adj2" fmla="val -597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r>
                <a:rPr lang="en-US" altLang="zh-CN" dirty="0" smtClean="0"/>
                <a:t>-hop most influential neighborhood pollutants</a:t>
              </a:r>
              <a:endParaRPr lang="en-US" dirty="0"/>
            </a:p>
          </p:txBody>
        </p:sp>
      </p:grpSp>
      <p:sp>
        <p:nvSpPr>
          <p:cNvPr id="128" name="Oval Callout 127"/>
          <p:cNvSpPr/>
          <p:nvPr/>
        </p:nvSpPr>
        <p:spPr>
          <a:xfrm>
            <a:off x="1316197" y="2714965"/>
            <a:ext cx="2554744" cy="1110374"/>
          </a:xfrm>
          <a:prstGeom prst="wedgeEllipseCallout">
            <a:avLst>
              <a:gd name="adj1" fmla="val 87215"/>
              <a:gd name="adj2" fmla="val 8820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most likely influences the 2-hop neighbors?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96" y="2578608"/>
            <a:ext cx="6702552" cy="4270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causal pathway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Regarding to PM2.5 in Beijing</a:t>
            </a:r>
          </a:p>
          <a:p>
            <a:pPr lvl="1"/>
            <a:r>
              <a:rPr lang="en-US" altLang="zh-CN" sz="1600" dirty="0"/>
              <a:t>(a) Concatenate m</a:t>
            </a:r>
            <a:r>
              <a:rPr lang="en-US" sz="1600" dirty="0"/>
              <a:t>ost likely causal pathways (step by step) 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39</a:t>
            </a:fld>
            <a:endParaRPr lang="zh-CN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2903836" y="3656173"/>
            <a:ext cx="2915198" cy="2382981"/>
            <a:chOff x="2903836" y="3656173"/>
            <a:chExt cx="2915198" cy="2382981"/>
          </a:xfrm>
        </p:grpSpPr>
        <p:sp>
          <p:nvSpPr>
            <p:cNvPr id="24" name="Donut 23"/>
            <p:cNvSpPr/>
            <p:nvPr/>
          </p:nvSpPr>
          <p:spPr>
            <a:xfrm>
              <a:off x="5412597" y="3656173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Donut 25"/>
            <p:cNvSpPr/>
            <p:nvPr/>
          </p:nvSpPr>
          <p:spPr>
            <a:xfrm>
              <a:off x="3951116" y="5344818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26"/>
            <p:cNvSpPr/>
            <p:nvPr/>
          </p:nvSpPr>
          <p:spPr>
            <a:xfrm>
              <a:off x="3731254" y="5549201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>
              <a:off x="2903836" y="5647736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4138691" y="4861375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Oval Callout 30"/>
          <p:cNvSpPr/>
          <p:nvPr/>
        </p:nvSpPr>
        <p:spPr>
          <a:xfrm>
            <a:off x="-12023" y="5462326"/>
            <a:ext cx="2431701" cy="1390667"/>
          </a:xfrm>
          <a:prstGeom prst="wedgeEllipseCallout">
            <a:avLst>
              <a:gd name="adj1" fmla="val 69906"/>
              <a:gd name="adj2" fmla="val -23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r>
              <a:rPr lang="en-US" altLang="zh-CN" dirty="0" smtClean="0"/>
              <a:t>-hop most influential neighborhood pollutants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000" dirty="0"/>
              <a:t>Cities have built on-the-ground monitoring stations to inform the pollution concentration</a:t>
            </a:r>
            <a:endParaRPr lang="zh-CN" alt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144" y="4360985"/>
            <a:ext cx="3404700" cy="223887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altLang="zh-CN" sz="1800" dirty="0"/>
              <a:t>Estimating and forecasting fine-grained air quality with urban big data (KDD’13 &amp;14&amp;15; INFOCOM Smart Cities 15&amp;16 )</a:t>
            </a:r>
          </a:p>
          <a:p>
            <a:pPr marL="342900" indent="-342900">
              <a:buAutoNum type="arabicPeriod"/>
            </a:pPr>
            <a:r>
              <a:rPr lang="en-US" altLang="zh-CN" sz="1800" dirty="0"/>
              <a:t>However, the questions is: I know the air quality is bad. I am living in Beijing. What can I do?</a:t>
            </a:r>
            <a:endParaRPr lang="zh-CN" alt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757313" y="5407025"/>
            <a:ext cx="3714117" cy="1196178"/>
            <a:chOff x="5017133" y="5181600"/>
            <a:chExt cx="3714117" cy="11961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645" y="5181600"/>
              <a:ext cx="1033655" cy="11926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450" y="5181600"/>
              <a:ext cx="1066800" cy="1192678"/>
            </a:xfrm>
            <a:prstGeom prst="rect">
              <a:avLst/>
            </a:prstGeom>
          </p:spPr>
        </p:pic>
        <p:pic>
          <p:nvPicPr>
            <p:cNvPr id="10" name="Picture 2" descr="File:Edinburgh air quality measurement station dsc06786.jp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05"/>
            <a:stretch/>
          </p:blipFill>
          <p:spPr bwMode="auto">
            <a:xfrm>
              <a:off x="5017133" y="5181600"/>
              <a:ext cx="1508703" cy="1196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30" y="1825627"/>
            <a:ext cx="3735683" cy="346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r="16258" b="32921"/>
          <a:stretch/>
        </p:blipFill>
        <p:spPr>
          <a:xfrm>
            <a:off x="4989143" y="1825626"/>
            <a:ext cx="3404700" cy="1986721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955411" y="1836238"/>
            <a:ext cx="2480201" cy="442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2095488" y="1914464"/>
            <a:ext cx="2293983" cy="307777"/>
            <a:chOff x="6621417" y="1292423"/>
            <a:chExt cx="2293983" cy="307777"/>
          </a:xfrm>
        </p:grpSpPr>
        <p:sp>
          <p:nvSpPr>
            <p:cNvPr id="5" name="Rectangle 4"/>
            <p:cNvSpPr/>
            <p:nvPr/>
          </p:nvSpPr>
          <p:spPr>
            <a:xfrm>
              <a:off x="6759528" y="1292423"/>
              <a:ext cx="21558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Air quality monitor station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6621417" y="1413508"/>
              <a:ext cx="76200" cy="76200"/>
            </a:xfrm>
            <a:prstGeom prst="ellipse">
              <a:avLst/>
            </a:prstGeom>
            <a:solidFill>
              <a:srgbClr val="0E13EC"/>
            </a:solidFill>
            <a:ln>
              <a:solidFill>
                <a:srgbClr val="0E13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91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causal pathway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Regarding to PM2.5 in </a:t>
            </a:r>
            <a:r>
              <a:rPr lang="en-US" altLang="zh-CN" dirty="0" smtClean="0"/>
              <a:t>Beijing</a:t>
            </a:r>
          </a:p>
          <a:p>
            <a:pPr lvl="1"/>
            <a:r>
              <a:rPr lang="en-US" altLang="zh-CN" sz="1600" dirty="0"/>
              <a:t>How to generate causal pathways for Beijing PM2.5?</a:t>
            </a:r>
          </a:p>
          <a:p>
            <a:pPr lvl="1"/>
            <a:r>
              <a:rPr lang="en-US" altLang="zh-CN" sz="1600" dirty="0" smtClean="0"/>
              <a:t>Concatenate </a:t>
            </a:r>
            <a:r>
              <a:rPr lang="en-US" altLang="zh-CN" sz="1600" dirty="0"/>
              <a:t>m</a:t>
            </a:r>
            <a:r>
              <a:rPr lang="en-US" sz="1600" dirty="0"/>
              <a:t>ost likely causal </a:t>
            </a:r>
            <a:r>
              <a:rPr lang="en-US" sz="1600" dirty="0" smtClean="0"/>
              <a:t>pathways, Jan - Mar </a:t>
            </a:r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9139"/>
          <a:stretch/>
        </p:blipFill>
        <p:spPr>
          <a:xfrm>
            <a:off x="4826000" y="3400882"/>
            <a:ext cx="3892550" cy="243318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368800" y="4457700"/>
            <a:ext cx="44450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3428183"/>
            <a:ext cx="3886200" cy="2378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" y="3429000"/>
            <a:ext cx="3886200" cy="2363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" y="3429000"/>
            <a:ext cx="3886200" cy="24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884"/>
            <a:ext cx="91440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Optimal number of neighbors and clusters for each city, based on maximized causal inference accuracy.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483"/>
            <a:ext cx="9144000" cy="53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causal pathway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Regarding to PM2.5 in Beijing</a:t>
            </a:r>
          </a:p>
          <a:p>
            <a:pPr lvl="1"/>
            <a:r>
              <a:rPr lang="en-US" altLang="zh-CN" sz="1600" dirty="0">
                <a:solidFill>
                  <a:srgbClr val="FF0000"/>
                </a:solidFill>
              </a:rPr>
              <a:t>(a) Concatenate m</a:t>
            </a:r>
            <a:r>
              <a:rPr lang="en-US" sz="1600" dirty="0">
                <a:solidFill>
                  <a:srgbClr val="FF0000"/>
                </a:solidFill>
              </a:rPr>
              <a:t>ost likely causal pathways 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(b) Causal pathways during APEC</a:t>
            </a:r>
          </a:p>
          <a:p>
            <a:pPr lvl="1"/>
            <a:r>
              <a:rPr lang="en-US" sz="1600" dirty="0"/>
              <a:t>(c) Major plants locations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5" name="Oval Callout 4"/>
          <p:cNvSpPr/>
          <p:nvPr/>
        </p:nvSpPr>
        <p:spPr>
          <a:xfrm>
            <a:off x="580927" y="6230680"/>
            <a:ext cx="3567165" cy="627320"/>
          </a:xfrm>
          <a:prstGeom prst="wedgeEllipseCallout">
            <a:avLst>
              <a:gd name="adj1" fmla="val -26191"/>
              <a:gd name="adj2" fmla="val -8346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Most likely from </a:t>
            </a:r>
          </a:p>
          <a:p>
            <a:pPr algn="ctr"/>
            <a:r>
              <a:rPr lang="en-US" dirty="0"/>
              <a:t>s</a:t>
            </a:r>
            <a:r>
              <a:rPr lang="en-US" altLang="zh-CN" dirty="0"/>
              <a:t>outh and north-east.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4504729" y="6358893"/>
            <a:ext cx="3774558" cy="361507"/>
          </a:xfrm>
          <a:prstGeom prst="wedgeEllipseCallout">
            <a:avLst>
              <a:gd name="adj1" fmla="val -23656"/>
              <a:gd name="adj2" fmla="val -1139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More likely from neighbor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l="-91" t="1" r="74454" b="49892"/>
          <a:stretch/>
        </p:blipFill>
        <p:spPr>
          <a:xfrm>
            <a:off x="431639" y="3113359"/>
            <a:ext cx="4073090" cy="2934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/>
          <a:srcRect l="25452" r="50402" b="49379"/>
          <a:stretch/>
        </p:blipFill>
        <p:spPr>
          <a:xfrm>
            <a:off x="4635353" y="3086692"/>
            <a:ext cx="3914260" cy="30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causal pathway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Regarding to PM2.5 in Beijing</a:t>
            </a:r>
          </a:p>
          <a:p>
            <a:pPr lvl="1"/>
            <a:r>
              <a:rPr lang="en-US" altLang="zh-CN" sz="1600" dirty="0">
                <a:solidFill>
                  <a:srgbClr val="FF0000"/>
                </a:solidFill>
              </a:rPr>
              <a:t>(a) Concatenate m</a:t>
            </a:r>
            <a:r>
              <a:rPr lang="en-US" sz="1600" dirty="0">
                <a:solidFill>
                  <a:srgbClr val="FF0000"/>
                </a:solidFill>
              </a:rPr>
              <a:t>ost likely causal pathways </a:t>
            </a:r>
          </a:p>
          <a:p>
            <a:pPr lvl="1"/>
            <a:r>
              <a:rPr lang="en-US" sz="1600" dirty="0"/>
              <a:t>(b) Causal pathways during APEC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(c) Major plants locations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5" name="Oval Callout 4"/>
          <p:cNvSpPr/>
          <p:nvPr/>
        </p:nvSpPr>
        <p:spPr>
          <a:xfrm>
            <a:off x="580927" y="6230680"/>
            <a:ext cx="3567165" cy="627320"/>
          </a:xfrm>
          <a:prstGeom prst="wedgeEllipseCallout">
            <a:avLst>
              <a:gd name="adj1" fmla="val -26191"/>
              <a:gd name="adj2" fmla="val -8346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Most likely from </a:t>
            </a:r>
          </a:p>
          <a:p>
            <a:pPr algn="ctr"/>
            <a:r>
              <a:rPr lang="en-US" dirty="0"/>
              <a:t>s</a:t>
            </a:r>
            <a:r>
              <a:rPr lang="en-US" altLang="zh-CN" dirty="0"/>
              <a:t>outh and north-east.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4504729" y="6269721"/>
            <a:ext cx="3774558" cy="582381"/>
          </a:xfrm>
          <a:prstGeom prst="wedgeEllipseCallout">
            <a:avLst>
              <a:gd name="adj1" fmla="val 21334"/>
              <a:gd name="adj2" fmla="val -7256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Pathways correspond to the locations of plants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l="-91" t="1" r="74454" b="49892"/>
          <a:stretch/>
        </p:blipFill>
        <p:spPr>
          <a:xfrm>
            <a:off x="431639" y="3113359"/>
            <a:ext cx="4073090" cy="2934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/>
          <a:srcRect l="49745" r="25698" b="49915"/>
          <a:stretch/>
        </p:blipFill>
        <p:spPr>
          <a:xfrm>
            <a:off x="4459590" y="3134637"/>
            <a:ext cx="3996720" cy="30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 identified the causal pathways </a:t>
            </a:r>
            <a:r>
              <a:rPr lang="en-US" altLang="zh-CN" dirty="0"/>
              <a:t>of air pollutants using large-scale air quality data </a:t>
            </a:r>
            <a:r>
              <a:rPr lang="en-US" altLang="zh-CN" dirty="0" smtClean="0"/>
              <a:t>and meteorological </a:t>
            </a:r>
            <a:r>
              <a:rPr lang="en-US" altLang="zh-CN" dirty="0"/>
              <a:t>data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novel causal </a:t>
            </a:r>
            <a:r>
              <a:rPr lang="en-US" altLang="zh-CN" dirty="0" smtClean="0"/>
              <a:t>pathway learning </a:t>
            </a:r>
            <a:r>
              <a:rPr lang="en-US" altLang="zh-CN" dirty="0"/>
              <a:t>approach named p-Causality that tightly combines </a:t>
            </a:r>
            <a:r>
              <a:rPr lang="en-US" altLang="zh-CN" dirty="0" smtClean="0"/>
              <a:t>pattern mining </a:t>
            </a:r>
            <a:r>
              <a:rPr lang="en-US" altLang="zh-CN" dirty="0"/>
              <a:t>and Bayesian learning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r>
              <a:rPr lang="en-US" altLang="zh-CN" dirty="0"/>
              <a:t>We </a:t>
            </a:r>
            <a:r>
              <a:rPr lang="en-US" altLang="zh-CN" dirty="0" smtClean="0"/>
              <a:t>have performed </a:t>
            </a:r>
            <a:r>
              <a:rPr lang="en-US" altLang="zh-CN" dirty="0"/>
              <a:t>extensive experiments on three real-word data sets.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It </a:t>
            </a:r>
            <a:r>
              <a:rPr lang="en-US" altLang="zh-CN" dirty="0"/>
              <a:t>outperforms baseline methods in terms of both efficiency </a:t>
            </a:r>
            <a:r>
              <a:rPr lang="en-US" altLang="zh-CN" dirty="0" smtClean="0"/>
              <a:t>and inference </a:t>
            </a:r>
            <a:r>
              <a:rPr lang="en-US" altLang="zh-CN" dirty="0"/>
              <a:t>accuracy</a:t>
            </a:r>
            <a:r>
              <a:rPr lang="en-US" altLang="zh-CN" dirty="0" smtClean="0"/>
              <a:t>. Moreover,</a:t>
            </a:r>
          </a:p>
          <a:p>
            <a:pPr lvl="1"/>
            <a:r>
              <a:rPr lang="en-US" altLang="zh-CN" dirty="0" smtClean="0"/>
              <a:t>highly interpretable and meaningful.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For future work, we plan to apply the </a:t>
            </a:r>
            <a:r>
              <a:rPr lang="en-US" altLang="zh-CN" dirty="0" smtClean="0"/>
              <a:t>pattern-aided </a:t>
            </a:r>
            <a:r>
              <a:rPr lang="en-US" altLang="zh-CN" dirty="0"/>
              <a:t>statistical modeling framework of p-Causality for other </a:t>
            </a:r>
            <a:r>
              <a:rPr lang="en-US" altLang="zh-CN" dirty="0" smtClean="0"/>
              <a:t>tasks such </a:t>
            </a:r>
            <a:r>
              <a:rPr lang="en-US" altLang="zh-CN" dirty="0"/>
              <a:t>as traffic congestion analysis.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56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Motivation: Cause-and-effect analysis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Identify the causality for air pollutants in the spatiotemporal space.</a:t>
            </a:r>
          </a:p>
          <a:p>
            <a:pPr lvl="1"/>
            <a:r>
              <a:rPr lang="en-US" altLang="zh-CN" dirty="0" smtClean="0"/>
              <a:t>To inform the public policy making</a:t>
            </a:r>
          </a:p>
          <a:p>
            <a:pPr lvl="1"/>
            <a:r>
              <a:rPr lang="en-US" altLang="zh-CN" dirty="0" smtClean="0"/>
              <a:t>Where do the pollutants come from?</a:t>
            </a:r>
          </a:p>
          <a:p>
            <a:pPr lvl="1"/>
            <a:r>
              <a:rPr lang="en-US" altLang="zh-CN" dirty="0" smtClean="0"/>
              <a:t>How much do they cause each other?</a:t>
            </a:r>
          </a:p>
          <a:p>
            <a:pPr lvl="1"/>
            <a:r>
              <a:rPr lang="en-US" altLang="zh-CN" dirty="0" smtClean="0"/>
              <a:t>In the meanwhile, we find the time series of pollutants show </a:t>
            </a:r>
            <a:r>
              <a:rPr lang="en-US" altLang="zh-CN" dirty="0"/>
              <a:t>similar trends even 300km far </a:t>
            </a:r>
            <a:r>
              <a:rPr lang="en-US" altLang="zh-CN" dirty="0" smtClean="0"/>
              <a:t>away!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2162" y="3826412"/>
            <a:ext cx="7040503" cy="28430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Definition of causality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/>
              <a:t>6</a:t>
            </a:fld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 smtClean="0"/>
              <a:t>Physics</a:t>
            </a:r>
            <a:r>
              <a:rPr lang="en-US" dirty="0"/>
              <a:t>, m</a:t>
            </a:r>
            <a:r>
              <a:rPr lang="en-US" dirty="0" smtClean="0"/>
              <a:t>athematics</a:t>
            </a:r>
            <a:r>
              <a:rPr lang="en-US" dirty="0"/>
              <a:t>, </a:t>
            </a:r>
            <a:r>
              <a:rPr lang="en-US" dirty="0" smtClean="0"/>
              <a:t>statistics…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841750" y="1360050"/>
            <a:ext cx="3032818" cy="4585929"/>
            <a:chOff x="6111182" y="1888774"/>
            <a:chExt cx="3032818" cy="4585929"/>
          </a:xfrm>
        </p:grpSpPr>
        <p:pic>
          <p:nvPicPr>
            <p:cNvPr id="7" name="Picture 10" descr="http://upload.wikimedia.org/wikipedia/commons/9/93/Correlation_vs_causati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060" y="4645903"/>
              <a:ext cx="2366682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s://familyinequality.files.wordpress.com/2011/08/smoking-copd-scatt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182" y="1888774"/>
              <a:ext cx="3032818" cy="1983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s://pbs.twimg.com/media/BOQu103CYAAa66H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" t="3782" r="49527" b="12534"/>
            <a:stretch/>
          </p:blipFill>
          <p:spPr bwMode="auto">
            <a:xfrm>
              <a:off x="6886372" y="3576813"/>
              <a:ext cx="1482437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3403855" y="2605882"/>
            <a:ext cx="2426178" cy="3340097"/>
            <a:chOff x="537680" y="2662239"/>
            <a:chExt cx="2426178" cy="3340097"/>
          </a:xfrm>
        </p:grpSpPr>
        <p:pic>
          <p:nvPicPr>
            <p:cNvPr id="11" name="Picture 2" descr="http://www.alpha-score.com/wp-content/uploads/ConditionalReasoning-300x26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80" y="2662239"/>
              <a:ext cx="2426178" cy="2143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ounded Rectangle 11"/>
            <p:cNvSpPr/>
            <p:nvPr/>
          </p:nvSpPr>
          <p:spPr>
            <a:xfrm>
              <a:off x="583165" y="5506889"/>
              <a:ext cx="2335208" cy="49544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If X =&gt; then Y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If not X =&gt; then not 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0913" y="2541588"/>
            <a:ext cx="2857500" cy="3404391"/>
            <a:chOff x="3143250" y="2662239"/>
            <a:chExt cx="2857500" cy="3404391"/>
          </a:xfrm>
        </p:grpSpPr>
        <p:pic>
          <p:nvPicPr>
            <p:cNvPr id="14" name="Picture 4" descr="http://www.calctool.org/CALC/phys/newtonian/fma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50" y="2662239"/>
              <a:ext cx="2857500" cy="2143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ounded Rectangle 14"/>
            <p:cNvSpPr/>
            <p:nvPr/>
          </p:nvSpPr>
          <p:spPr>
            <a:xfrm>
              <a:off x="3404396" y="5545929"/>
              <a:ext cx="2335208" cy="52070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Force =&gt; Acceleration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6228442" y="5835652"/>
            <a:ext cx="2335208" cy="5207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Statistical cause-and –effect relations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44676" y="6321474"/>
            <a:ext cx="2080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Image from Wikipedia.org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56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3149" y="3793944"/>
            <a:ext cx="3076609" cy="2063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How to identify the causality driven by data?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2" y="1825625"/>
                <a:ext cx="746027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Causality: Models, Reasoning, and Inference</a:t>
                </a:r>
              </a:p>
              <a:p>
                <a:pPr lvl="1"/>
                <a:r>
                  <a:rPr lang="en-US" altLang="zh-CN" dirty="0"/>
                  <a:t>Judea Pearl (2000)</a:t>
                </a:r>
              </a:p>
              <a:p>
                <a:pPr lvl="1"/>
                <a:r>
                  <a:rPr lang="en-US" altLang="zh-CN" dirty="0"/>
                  <a:t>Turing award (2011</a:t>
                </a:r>
                <a:r>
                  <a:rPr lang="en-US" altLang="zh-CN" dirty="0" smtClean="0"/>
                  <a:t>)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altLang="zh-CN" sz="1800" dirty="0"/>
                  <a:t>Bayesian Directed Acyclic Graph (DAG)</a:t>
                </a:r>
              </a:p>
              <a:p>
                <a:pPr marL="1143000" lvl="3">
                  <a:spcBef>
                    <a:spcPts val="1000"/>
                  </a:spcBef>
                </a:pPr>
                <a:r>
                  <a:rPr lang="en-US" altLang="zh-CN" sz="1600" dirty="0"/>
                  <a:t>A set of observable variables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600" dirty="0"/>
                  <a:t>}</a:t>
                </a:r>
              </a:p>
              <a:p>
                <a:pPr marL="1143000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/>
                      <m:t>Pr</m:t>
                    </m:r>
                    <m:r>
                      <m:rPr>
                        <m:nor/>
                      </m:rPr>
                      <a:rPr lang="en-US" altLang="zh-CN" sz="1600" dirty="0"/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)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1600" dirty="0"/>
              </a:p>
              <a:p>
                <a:pPr marL="1143000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/>
                  <a:t> represents errors</a:t>
                </a:r>
              </a:p>
              <a:p>
                <a:pPr marL="1143000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/>
                  <a:t> (Parents </a:t>
                </a:r>
                <a:r>
                  <a:rPr lang="en-US" altLang="zh-CN" sz="1600" dirty="0" err="1"/>
                  <a:t>i</a:t>
                </a:r>
                <a:r>
                  <a:rPr lang="en-US" altLang="zh-CN" sz="1600" dirty="0"/>
                  <a:t>) stands for the set of variables </a:t>
                </a:r>
              </a:p>
              <a:p>
                <a:pPr marL="914400" lvl="3" indent="0">
                  <a:spcBef>
                    <a:spcPts val="1000"/>
                  </a:spcBef>
                  <a:buNone/>
                </a:pPr>
                <a:r>
                  <a:rPr lang="en-US" altLang="zh-CN" sz="1600" dirty="0"/>
                  <a:t>     judged to be immediate causes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 marL="1200150" lvl="3" indent="-285750">
                  <a:spcBef>
                    <a:spcPts val="1000"/>
                  </a:spcBef>
                </a:pPr>
                <a:r>
                  <a:rPr lang="en-US" altLang="zh-CN" sz="1600" dirty="0"/>
                  <a:t>Parents are directed causes</a:t>
                </a:r>
              </a:p>
              <a:p>
                <a:pPr lvl="2"/>
                <a:r>
                  <a:rPr lang="en-US" altLang="zh-CN" dirty="0"/>
                  <a:t>A distribution </a:t>
                </a:r>
                <a:r>
                  <a:rPr lang="en-US" altLang="zh-CN" dirty="0" err="1"/>
                  <a:t>Pr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) satisfies:</a:t>
                </a:r>
              </a:p>
              <a:p>
                <a:pPr marL="1371600" lvl="3" indent="0">
                  <a:buNone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      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Pr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CN" sz="1600" dirty="0"/>
                          <m:t>Pr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1600" dirty="0"/>
                          <m:t>|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1600" dirty="0"/>
                          <m:t>)</m:t>
                        </m:r>
                      </m:e>
                    </m:nary>
                  </m:oMath>
                </a14:m>
                <a:endParaRPr lang="en-US" altLang="zh-CN" sz="1600" dirty="0"/>
              </a:p>
              <a:p>
                <a:pPr lvl="2"/>
                <a:r>
                  <a:rPr lang="en-US" altLang="zh-CN" dirty="0" smtClean="0">
                    <a:solidFill>
                      <a:prstClr val="black"/>
                    </a:solidFill>
                  </a:rPr>
                  <a:t>For 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600">
                        <a:solidFill>
                          <a:prstClr val="black"/>
                        </a:solidFill>
                      </a:rPr>
                      <m:t>Pr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/>
                      <m:t>)</m:t>
                    </m:r>
                    <m:r>
                      <m:rPr>
                        <m:nor/>
                      </m:rPr>
                      <a:rPr lang="en-US" altLang="zh-CN" sz="1600"/>
                      <m:t>Pr</m:t>
                    </m:r>
                    <m:r>
                      <m:rPr>
                        <m:nor/>
                      </m:rPr>
                      <a:rPr lang="en-US" altLang="zh-CN" sz="1600">
                        <a:solidFill>
                          <a:prstClr val="black"/>
                        </a:solidFill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/>
                      <m:t>Pr</m:t>
                    </m:r>
                    <m:r>
                      <m:rPr>
                        <m:nor/>
                      </m:rPr>
                      <a:rPr lang="en-US" altLang="zh-CN" sz="1600">
                        <a:solidFill>
                          <a:prstClr val="black"/>
                        </a:solidFill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𝑂𝑁</m:t>
                    </m:r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/>
                      <m:t>Pr</m:t>
                    </m:r>
                    <m:r>
                      <m:rPr>
                        <m:nor/>
                      </m:rPr>
                      <a:rPr lang="en-US" altLang="zh-CN" sz="1600">
                        <a:solidFill>
                          <a:prstClr val="black"/>
                        </a:solidFill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 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2" y="1825625"/>
                <a:ext cx="7460273" cy="4351338"/>
              </a:xfrm>
              <a:blipFill rotWithShape="0">
                <a:blip r:embed="rId3"/>
                <a:stretch>
                  <a:fillRect l="-735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7" name="Picture 2" descr="http://a.cvimg.cn/Images/FigureFigurePhoto/2012/6-11/1c1728d5-246e-4082-bffa-7df6794d23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52" y="2111869"/>
            <a:ext cx="988198" cy="139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3634" y="2111871"/>
            <a:ext cx="961572" cy="1395831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478302" y="5595971"/>
            <a:ext cx="1026648" cy="261257"/>
          </a:xfrm>
          <a:prstGeom prst="wedgeRectCallout">
            <a:avLst>
              <a:gd name="adj1" fmla="val 63466"/>
              <a:gd name="adj2" fmla="val -16234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Markov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3559" y="6176964"/>
            <a:ext cx="7657221" cy="6810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8302" y="6199177"/>
                <a:ext cx="776536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3"/>
                <a:r>
                  <a:rPr lang="en-US" altLang="zh-CN" sz="1700" dirty="0"/>
                  <a:t>Bayesian learning: 1) Given variables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7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7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700" dirty="0"/>
                  <a:t>} and their distributions, recover DAG structure. 2) Given the DAG structure, identify the effect exposed to the cause.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6199175"/>
                <a:ext cx="7765366" cy="615553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71" t="-3960" b="-12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12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traditional causality models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key aspects for traditional causality models</a:t>
            </a:r>
          </a:p>
          <a:p>
            <a:pPr lvl="1"/>
            <a:r>
              <a:rPr lang="en-US" dirty="0" smtClean="0"/>
              <a:t>1. Probabilistic inference over pre-assumed causal structures</a:t>
            </a:r>
          </a:p>
          <a:p>
            <a:pPr lvl="1"/>
            <a:r>
              <a:rPr lang="en-US" dirty="0" smtClean="0"/>
              <a:t>2. Human intervention on the experiments (e.g. sprinkler is on/off)</a:t>
            </a:r>
          </a:p>
          <a:p>
            <a:endParaRPr lang="en-US" dirty="0" smtClean="0"/>
          </a:p>
          <a:p>
            <a:r>
              <a:rPr lang="en-US" dirty="0" smtClean="0"/>
              <a:t>However, for air quality, traditional causality models have limitations:</a:t>
            </a:r>
          </a:p>
          <a:p>
            <a:pPr lvl="1"/>
            <a:r>
              <a:rPr lang="en-US" dirty="0" smtClean="0"/>
              <a:t>1. The causal structure for air pollution in the geo-space is complex, not easy to be pre-assumed, and </a:t>
            </a:r>
          </a:p>
          <a:p>
            <a:pPr lvl="1"/>
            <a:r>
              <a:rPr lang="en-US" dirty="0" smtClean="0"/>
              <a:t>2. We can not conduce pollution-related human intervention in such a large area.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Therefore, we consider data-driven causality learning approach, to identify the causal pathways from urban monitoring records.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sz="2000" dirty="0"/>
              <a:t>Our goal: learn a graphical causal structure that encodes the causal relationships among different air pollutants in the ST space , from a database of urban monitoring records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Not all air pollution data are useful for causality analysis.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Large amounts of time series data in the ST space.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Air pollution causal pathways are complex in nature.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E23-BA9D-4630-AA96-F46268A9C71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5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2117</TotalTime>
  <Words>2342</Words>
  <Application>Microsoft Office PowerPoint</Application>
  <PresentationFormat>On-screen Show (4:3)</PresentationFormat>
  <Paragraphs>431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 Unicode MS</vt:lpstr>
      <vt:lpstr>NimbusSanL-Regu</vt:lpstr>
      <vt:lpstr>新細明體</vt:lpstr>
      <vt:lpstr>SimSun</vt:lpstr>
      <vt:lpstr>SimSun</vt:lpstr>
      <vt:lpstr>Arial</vt:lpstr>
      <vt:lpstr>Calibri</vt:lpstr>
      <vt:lpstr>Calibri Light</vt:lpstr>
      <vt:lpstr>Cambria Math</vt:lpstr>
      <vt:lpstr>Times New Roman</vt:lpstr>
      <vt:lpstr>Office Theme</vt:lpstr>
      <vt:lpstr>p-Causality: Identifying the spatiotemporal causal pathway for air pollutants with urban big data</vt:lpstr>
      <vt:lpstr>Outline</vt:lpstr>
      <vt:lpstr>Background - Air pollution has become a major problem in China</vt:lpstr>
      <vt:lpstr>Cities have built on-the-ground monitoring stations to inform the pollution concentration</vt:lpstr>
      <vt:lpstr>Motivation: Cause-and-effect analysis</vt:lpstr>
      <vt:lpstr>Definition of causality</vt:lpstr>
      <vt:lpstr>How to identify the causality driven by data? </vt:lpstr>
      <vt:lpstr>Limitation of traditional causality models </vt:lpstr>
      <vt:lpstr>Challenges</vt:lpstr>
      <vt:lpstr>Challenge 1: Not all air pollution data are useful for causality analysis</vt:lpstr>
      <vt:lpstr>Challenge 2: Large amounts of time series data in the ST space</vt:lpstr>
      <vt:lpstr>Challenge 3: Air pollution causal pathways are complex in nature</vt:lpstr>
      <vt:lpstr>We propose p-Causality: a pattern- aided causality analysis approach.</vt:lpstr>
      <vt:lpstr>Framework:</vt:lpstr>
      <vt:lpstr>Pattern mining module - Frequent evolving patterns (FEPs) as events</vt:lpstr>
      <vt:lpstr>Pattern mining module - Frequent evolving patterns (FEPs) as events</vt:lpstr>
      <vt:lpstr>Pattern mining module - Frequent evolving patterns (FEPs) as events</vt:lpstr>
      <vt:lpstr>Pattern mining module - ST candidate cities selection</vt:lpstr>
      <vt:lpstr>Framework:</vt:lpstr>
      <vt:lpstr>Causal pathway representation module – GBN-based causality model</vt:lpstr>
      <vt:lpstr>Causal pathway representation module – GBN-based causality model</vt:lpstr>
      <vt:lpstr>Causal pathway representation module – GBN-based causality model</vt:lpstr>
      <vt:lpstr>Bayesian learning module - Learning the causal pathway </vt:lpstr>
      <vt:lpstr>Generating initial causal pathway (top N)</vt:lpstr>
      <vt:lpstr>Coupling confounders</vt:lpstr>
      <vt:lpstr>Coupling confounders</vt:lpstr>
      <vt:lpstr>Refine causal structures </vt:lpstr>
      <vt:lpstr>An example of training process</vt:lpstr>
      <vt:lpstr>Experiments</vt:lpstr>
      <vt:lpstr>Verification</vt:lpstr>
      <vt:lpstr>Accuracy</vt:lpstr>
      <vt:lpstr>Time efficiency with baselines (city, 6 pollutants in four seasons)</vt:lpstr>
      <vt:lpstr>Scalability</vt:lpstr>
      <vt:lpstr>Verification with Synthetic Data</vt:lpstr>
      <vt:lpstr>Visualization</vt:lpstr>
      <vt:lpstr>Case study: Beijing PM2.5</vt:lpstr>
      <vt:lpstr>Insights from causal pathway learning</vt:lpstr>
      <vt:lpstr>Insights from causal pathway learning</vt:lpstr>
      <vt:lpstr>Insights from causal pathway learning</vt:lpstr>
      <vt:lpstr>Insights from causal pathway learning</vt:lpstr>
      <vt:lpstr>Optimal number of neighbors and clusters for each city, based on maximized causal inference accuracy.</vt:lpstr>
      <vt:lpstr>Insights from causal pathway learning</vt:lpstr>
      <vt:lpstr>Insights from causal pathway learning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 in Air Quality Estimation with Spatiotemporal (ST) Heterogeneous Big Data</dc:title>
  <dc:creator>MNL</dc:creator>
  <cp:lastModifiedBy>Julie</cp:lastModifiedBy>
  <cp:revision>208</cp:revision>
  <dcterms:created xsi:type="dcterms:W3CDTF">2016-04-18T01:40:30Z</dcterms:created>
  <dcterms:modified xsi:type="dcterms:W3CDTF">2017-11-05T15:10:53Z</dcterms:modified>
</cp:coreProperties>
</file>